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omments/modernComment_15A_C072DD89.xml" ContentType="application/vnd.ms-powerpoint.comments+xml"/>
  <Override PartName="/ppt/notesSlides/notesSlide2.xml" ContentType="application/vnd.openxmlformats-officedocument.presentationml.notesSlide+xml"/>
  <Override PartName="/ppt/comments/modernComment_15B_25A0074A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5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7" r:id="rId15"/>
    <p:sldId id="358" r:id="rId16"/>
    <p:sldId id="353" r:id="rId17"/>
    <p:sldId id="354" r:id="rId18"/>
    <p:sldId id="359" r:id="rId19"/>
    <p:sldId id="344" r:id="rId20"/>
    <p:sldId id="339" r:id="rId21"/>
    <p:sldId id="356" r:id="rId22"/>
    <p:sldId id="341" r:id="rId23"/>
    <p:sldId id="29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3B"/>
    <a:srgbClr val="FFCC99"/>
    <a:srgbClr val="D2DDEE"/>
    <a:srgbClr val="E9EEF7"/>
    <a:srgbClr val="A2B9DE"/>
    <a:srgbClr val="C6E6A2"/>
    <a:srgbClr val="E2E2E2"/>
    <a:srgbClr val="B3C5E3"/>
    <a:srgbClr val="30404F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6366" autoAdjust="0"/>
  </p:normalViewPr>
  <p:slideViewPr>
    <p:cSldViewPr snapToGrid="0" showGuides="1">
      <p:cViewPr varScale="1">
        <p:scale>
          <a:sx n="101" d="100"/>
          <a:sy n="101" d="100"/>
        </p:scale>
        <p:origin x="28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4.9930014525287206E-3"/>
                  <c:y val="-4.32631044339364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>
                <c:manualLayout>
                  <c:x val="-1.1750310683849215E-16"/>
                  <c:y val="1.1262812557829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>
                <c:manualLayout>
                  <c:x val="1.2818668826662832E-2"/>
                  <c:y val="1.50170834104386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8918563602553"/>
                      <c:h val="0.2209763823846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7C42D-BB8B-4A0D-9E67-5FE0A30EE7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0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F8DCBE82-7474-4E81-A00A-EF856A6F0907}"/>
              </a:ext>
            </a:extLst>
          </p:cNvPr>
          <p:cNvSpPr/>
          <p:nvPr/>
        </p:nvSpPr>
        <p:spPr>
          <a:xfrm rot="10800000" flipV="1">
            <a:off x="4324348" y="2225041"/>
            <a:ext cx="7867648" cy="46329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101945" y="4561002"/>
            <a:ext cx="4222403" cy="22969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189941-5636-4167-899C-B78106AB5F39}"/>
              </a:ext>
            </a:extLst>
          </p:cNvPr>
          <p:cNvSpPr txBox="1"/>
          <p:nvPr/>
        </p:nvSpPr>
        <p:spPr>
          <a:xfrm>
            <a:off x="1066800" y="1222061"/>
            <a:ext cx="98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/>
              <a:t>산업재해 감소를 위한 안전사고 예측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509DD-DA9A-42D0-A0C5-C3AEB4B2DB31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42BDBB-3338-420C-82AE-FEF7596F2536}"/>
              </a:ext>
            </a:extLst>
          </p:cNvPr>
          <p:cNvGrpSpPr/>
          <p:nvPr/>
        </p:nvGrpSpPr>
        <p:grpSpPr>
          <a:xfrm>
            <a:off x="6458526" y="2477478"/>
            <a:ext cx="5186849" cy="3930295"/>
            <a:chOff x="6526714" y="2582172"/>
            <a:chExt cx="5186849" cy="393029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873CBD5-60ED-44FE-BFB7-B087B3CB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129" y="2582172"/>
              <a:ext cx="3854434" cy="350244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7D72FE1-9DF5-48F1-8581-883CC5B0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714" y="4564688"/>
              <a:ext cx="2434724" cy="1947779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EB207E7F-2FED-4FC8-9218-E31C24E1F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35" t="39122"/>
          <a:stretch/>
        </p:blipFill>
        <p:spPr>
          <a:xfrm>
            <a:off x="4183061" y="5461439"/>
            <a:ext cx="602329" cy="13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FCA21A-D0BF-4FE7-9368-B73E7F5BE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08388"/>
              </p:ext>
            </p:extLst>
          </p:nvPr>
        </p:nvGraphicFramePr>
        <p:xfrm>
          <a:off x="835838" y="1391384"/>
          <a:ext cx="10520325" cy="508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17">
                  <a:extLst>
                    <a:ext uri="{9D8B030D-6E8A-4147-A177-3AD203B41FA5}">
                      <a16:colId xmlns:a16="http://schemas.microsoft.com/office/drawing/2014/main" val="2326934833"/>
                    </a:ext>
                  </a:extLst>
                </a:gridCol>
                <a:gridCol w="2982368">
                  <a:extLst>
                    <a:ext uri="{9D8B030D-6E8A-4147-A177-3AD203B41FA5}">
                      <a16:colId xmlns:a16="http://schemas.microsoft.com/office/drawing/2014/main" val="4226080332"/>
                    </a:ext>
                  </a:extLst>
                </a:gridCol>
                <a:gridCol w="4247352">
                  <a:extLst>
                    <a:ext uri="{9D8B030D-6E8A-4147-A177-3AD203B41FA5}">
                      <a16:colId xmlns:a16="http://schemas.microsoft.com/office/drawing/2014/main" val="12017053"/>
                    </a:ext>
                  </a:extLst>
                </a:gridCol>
                <a:gridCol w="2005588">
                  <a:extLst>
                    <a:ext uri="{9D8B030D-6E8A-4147-A177-3AD203B41FA5}">
                      <a16:colId xmlns:a16="http://schemas.microsoft.com/office/drawing/2014/main" val="3232714978"/>
                    </a:ext>
                  </a:extLst>
                </a:gridCol>
              </a:tblGrid>
              <a:tr h="292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변수명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61866"/>
                  </a:ext>
                </a:extLst>
              </a:tr>
              <a:tr h="300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종속변수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인적사고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넘어짐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떨어짐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건설공사 안전관리 종합정보망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487157905"/>
                  </a:ext>
                </a:extLst>
              </a:tr>
              <a:tr h="30084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공사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보호조치여부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조치 여부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개인방호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안전방호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76846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공정률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r>
                        <a:rPr lang="ko-KR" altLang="en-US" sz="1100" u="none" strike="noStrike">
                          <a:effectLst/>
                        </a:rPr>
                        <a:t>퍼센트 단위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95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작업자수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작업자수 규모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5382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공사기간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공사시간 시작일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전체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공종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47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진행한 공사의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37899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사고객체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물적 객체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1955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작업프로세스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작업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8559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장소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신고된 건축물의 용도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08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부위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산재가 발생한 작업 부위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1413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 규모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전체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64340"/>
                  </a:ext>
                </a:extLst>
              </a:tr>
              <a:tr h="20967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91577"/>
                  </a:ext>
                </a:extLst>
              </a:tr>
              <a:tr h="20967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시간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월별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직접 추가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0152867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요일별</a:t>
                      </a:r>
                      <a:r>
                        <a:rPr lang="ko-KR" altLang="en-US" sz="1100" u="none" strike="noStrike" dirty="0">
                          <a:effectLst/>
                        </a:rPr>
                        <a:t>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35780"/>
                  </a:ext>
                </a:extLst>
              </a:tr>
              <a:tr h="20967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날씨 특성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재분류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기상청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3596218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풍속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30745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각도로 표기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300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3203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일조량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300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구름이 덮고 있는 하늘의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45502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대기 중층</a:t>
                      </a:r>
                      <a:r>
                        <a:rPr lang="en-US" altLang="ko-KR" sz="1100" u="none" strike="noStrike" dirty="0"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</a:rPr>
                        <a:t>하층의 구름의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3843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시야가 보이는 정도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F17E1F-E34C-4B28-9DDA-7EE74F15029B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3C47AF-E402-4E2B-A2B2-732D274ECF6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2FB61-6E7D-4579-8FCD-E3B44D42A4AD}"/>
              </a:ext>
            </a:extLst>
          </p:cNvPr>
          <p:cNvSpPr txBox="1"/>
          <p:nvPr/>
        </p:nvSpPr>
        <p:spPr>
          <a:xfrm>
            <a:off x="7730474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B0C62-2399-4672-B541-0EE808DA47DA}"/>
              </a:ext>
            </a:extLst>
          </p:cNvPr>
          <p:cNvSpPr/>
          <p:nvPr/>
        </p:nvSpPr>
        <p:spPr>
          <a:xfrm>
            <a:off x="7523018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5795905-36DA-4C50-B572-EE4E5CF8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5427"/>
              </p:ext>
            </p:extLst>
          </p:nvPr>
        </p:nvGraphicFramePr>
        <p:xfrm>
          <a:off x="350975" y="1883438"/>
          <a:ext cx="6773031" cy="2804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559">
                  <a:extLst>
                    <a:ext uri="{9D8B030D-6E8A-4147-A177-3AD203B41FA5}">
                      <a16:colId xmlns:a16="http://schemas.microsoft.com/office/drawing/2014/main" val="913139116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637277281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177416603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271125175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350198240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05305797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974228879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74082181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997874394"/>
                    </a:ext>
                  </a:extLst>
                </a:gridCol>
              </a:tblGrid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21437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2.251152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1.449625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647520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185.51305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108.39393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2082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60.440066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20.732705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7319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일조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0.578458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0.436851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479267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4.850973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3.854327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80098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중하층운량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2.779733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3.374295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577355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2188.0838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1302.6688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2384.75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88409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총공사기간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845.73327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603.39087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9830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93538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공종공사기간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427.99277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419.13558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9830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1346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F7C3C9-9D00-401B-B312-168FD30FDA53}"/>
              </a:ext>
            </a:extLst>
          </p:cNvPr>
          <p:cNvGraphicFramePr>
            <a:graphicFrameLocks noGrp="1"/>
          </p:cNvGraphicFramePr>
          <p:nvPr/>
        </p:nvGraphicFramePr>
        <p:xfrm>
          <a:off x="7523018" y="1883438"/>
          <a:ext cx="4552604" cy="381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302">
                  <a:extLst>
                    <a:ext uri="{9D8B030D-6E8A-4147-A177-3AD203B41FA5}">
                      <a16:colId xmlns:a16="http://schemas.microsoft.com/office/drawing/2014/main" val="2704315865"/>
                    </a:ext>
                  </a:extLst>
                </a:gridCol>
                <a:gridCol w="2276302">
                  <a:extLst>
                    <a:ext uri="{9D8B030D-6E8A-4147-A177-3AD203B41FA5}">
                      <a16:colId xmlns:a16="http://schemas.microsoft.com/office/drawing/2014/main" val="2044462078"/>
                    </a:ext>
                  </a:extLst>
                </a:gridCol>
              </a:tblGrid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변수명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개수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206925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4493662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인적사고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28796548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안전방호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632626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개인방호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297991948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123609822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88500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66232911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작업프로세스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75977830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553486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4985107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부위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106339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0785183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6640630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전체공사비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778310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해당공종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0029803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4256588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공정률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578101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지면온도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31503792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04255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ACB1-67C8-40ED-A657-46C3C7DFC5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AF40614-EE85-4C8C-A456-B42343D178E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74853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2493061061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10559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243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17153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770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8817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02717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D9D6BB-C1C8-4B5E-B43A-C555201EB0F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799657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3878500454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7308203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070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454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036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63898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A32652D-9988-452A-9BBA-87B392A09ED5}"/>
              </a:ext>
            </a:extLst>
          </p:cNvPr>
          <p:cNvGraphicFramePr>
            <a:graphicFrameLocks noGrp="1"/>
          </p:cNvGraphicFramePr>
          <p:nvPr/>
        </p:nvGraphicFramePr>
        <p:xfrm>
          <a:off x="428337" y="3787485"/>
          <a:ext cx="11303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879">
                  <a:extLst>
                    <a:ext uri="{9D8B030D-6E8A-4147-A177-3AD203B41FA5}">
                      <a16:colId xmlns:a16="http://schemas.microsoft.com/office/drawing/2014/main" val="2052161682"/>
                    </a:ext>
                  </a:extLst>
                </a:gridCol>
                <a:gridCol w="446421">
                  <a:extLst>
                    <a:ext uri="{9D8B030D-6E8A-4147-A177-3AD203B41FA5}">
                      <a16:colId xmlns:a16="http://schemas.microsoft.com/office/drawing/2014/main" val="198105576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공정률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869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3133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2113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7803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05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8484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857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7761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79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89808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15684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0EFC2E-50E6-4C2C-9F0E-B229F04A8CD3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1774853"/>
          <a:ext cx="1447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782914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122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684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40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388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651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6882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인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9695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33353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FBDB4E1-02F4-4D12-8CD2-543918C65115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882860"/>
          <a:ext cx="1380952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8">
                  <a:extLst>
                    <a:ext uri="{9D8B030D-6E8A-4147-A177-3AD203B41FA5}">
                      <a16:colId xmlns:a16="http://schemas.microsoft.com/office/drawing/2014/main" val="3122731329"/>
                    </a:ext>
                  </a:extLst>
                </a:gridCol>
                <a:gridCol w="641474">
                  <a:extLst>
                    <a:ext uri="{9D8B030D-6E8A-4147-A177-3AD203B41FA5}">
                      <a16:colId xmlns:a16="http://schemas.microsoft.com/office/drawing/2014/main" val="16876372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지면온도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0274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1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초과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036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5875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286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473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301F113-B113-4A1D-A737-C0D5D4D98160}"/>
              </a:ext>
            </a:extLst>
          </p:cNvPr>
          <p:cNvGraphicFramePr>
            <a:graphicFrameLocks noGrp="1"/>
          </p:cNvGraphicFramePr>
          <p:nvPr/>
        </p:nvGraphicFramePr>
        <p:xfrm>
          <a:off x="6054551" y="1779095"/>
          <a:ext cx="1371600" cy="284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107137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09104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05452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4876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0654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149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7775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803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4255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864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98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0582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927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6256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474927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C13404-6954-44BA-8FCC-D388FCEACF9A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3383973"/>
          <a:ext cx="14478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5080382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411767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8415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393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4133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2524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5032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금요일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662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346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6959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DD88776-0684-4D56-A79C-E41ABA32C01A}"/>
              </a:ext>
            </a:extLst>
          </p:cNvPr>
          <p:cNvGraphicFramePr>
            <a:graphicFrameLocks noGrp="1"/>
          </p:cNvGraphicFramePr>
          <p:nvPr/>
        </p:nvGraphicFramePr>
        <p:xfrm>
          <a:off x="8340349" y="1774853"/>
          <a:ext cx="2557636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239">
                  <a:extLst>
                    <a:ext uri="{9D8B030D-6E8A-4147-A177-3AD203B41FA5}">
                      <a16:colId xmlns:a16="http://schemas.microsoft.com/office/drawing/2014/main" val="3403528154"/>
                    </a:ext>
                  </a:extLst>
                </a:gridCol>
                <a:gridCol w="459397">
                  <a:extLst>
                    <a:ext uri="{9D8B030D-6E8A-4147-A177-3AD203B41FA5}">
                      <a16:colId xmlns:a16="http://schemas.microsoft.com/office/drawing/2014/main" val="336796370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사고원인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주원인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1382013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13030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6156867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0222889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03128205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587312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96167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49563374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384446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13488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822549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8066249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08935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5953654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6666066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365973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2674224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636692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852959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162074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05951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585526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394801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606858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975002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694507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9674216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631522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80746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0291274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8104538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9E58FD8-E6ED-4F76-84A5-C5978B6F4B00}"/>
              </a:ext>
            </a:extLst>
          </p:cNvPr>
          <p:cNvGraphicFramePr>
            <a:graphicFrameLocks noGrp="1"/>
          </p:cNvGraphicFramePr>
          <p:nvPr/>
        </p:nvGraphicFramePr>
        <p:xfrm>
          <a:off x="2960312" y="1774853"/>
          <a:ext cx="14478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105">
                  <a:extLst>
                    <a:ext uri="{9D8B030D-6E8A-4147-A177-3AD203B41FA5}">
                      <a16:colId xmlns:a16="http://schemas.microsoft.com/office/drawing/2014/main" val="3746398856"/>
                    </a:ext>
                  </a:extLst>
                </a:gridCol>
                <a:gridCol w="446695">
                  <a:extLst>
                    <a:ext uri="{9D8B030D-6E8A-4147-A177-3AD203B41FA5}">
                      <a16:colId xmlns:a16="http://schemas.microsoft.com/office/drawing/2014/main" val="425564967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2219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049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4012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경상남도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872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7673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648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1699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8661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63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652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9980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867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2064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198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4500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81592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8086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제주특별자치도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1456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47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C2177E-E067-4D13-80F2-1E83C51CF3DC}"/>
              </a:ext>
            </a:extLst>
          </p:cNvPr>
          <p:cNvGraphicFramePr>
            <a:graphicFrameLocks noGrp="1"/>
          </p:cNvGraphicFramePr>
          <p:nvPr/>
        </p:nvGraphicFramePr>
        <p:xfrm>
          <a:off x="5077401" y="1848618"/>
          <a:ext cx="1729999" cy="4675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144">
                  <a:extLst>
                    <a:ext uri="{9D8B030D-6E8A-4147-A177-3AD203B41FA5}">
                      <a16:colId xmlns:a16="http://schemas.microsoft.com/office/drawing/2014/main" val="575387133"/>
                    </a:ext>
                  </a:extLst>
                </a:gridCol>
                <a:gridCol w="375855">
                  <a:extLst>
                    <a:ext uri="{9D8B030D-6E8A-4147-A177-3AD203B41FA5}">
                      <a16:colId xmlns:a16="http://schemas.microsoft.com/office/drawing/2014/main" val="1429645689"/>
                    </a:ext>
                  </a:extLst>
                </a:gridCol>
              </a:tblGrid>
              <a:tr h="191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52520532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철근콘크리트공사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7066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2661921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0113010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67325845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731938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71125042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10422853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3494569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02613533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56619641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6744704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940510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75905446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1624914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01380418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16827560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210522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89720187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62889724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28467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59090089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2711573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4817050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17108735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9189529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84705432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5866032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693527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1252066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081156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5668193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9637422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496495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577226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6241926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50435459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6854733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3984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200064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33325937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C0C00B-E5CC-492A-B8DF-75A3A1BA402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8619"/>
          <a:ext cx="20066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2878888070"/>
                    </a:ext>
                  </a:extLst>
                </a:gridCol>
                <a:gridCol w="446968">
                  <a:extLst>
                    <a:ext uri="{9D8B030D-6E8A-4147-A177-3AD203B41FA5}">
                      <a16:colId xmlns:a16="http://schemas.microsoft.com/office/drawing/2014/main" val="18823346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해당공종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694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016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916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3354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9894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0040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17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40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8800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~1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3208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4591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4262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7427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9843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5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3987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~1,000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7088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~4,000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95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~2,000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49012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9E49D1-A182-4A97-B9D9-1D91E864437E}"/>
              </a:ext>
            </a:extLst>
          </p:cNvPr>
          <p:cNvGraphicFramePr>
            <a:graphicFrameLocks noGrp="1"/>
          </p:cNvGraphicFramePr>
          <p:nvPr/>
        </p:nvGraphicFramePr>
        <p:xfrm>
          <a:off x="2730788" y="1848618"/>
          <a:ext cx="21717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4679">
                  <a:extLst>
                    <a:ext uri="{9D8B030D-6E8A-4147-A177-3AD203B41FA5}">
                      <a16:colId xmlns:a16="http://schemas.microsoft.com/office/drawing/2014/main" val="3722179758"/>
                    </a:ext>
                  </a:extLst>
                </a:gridCol>
                <a:gridCol w="447021">
                  <a:extLst>
                    <a:ext uri="{9D8B030D-6E8A-4147-A177-3AD203B41FA5}">
                      <a16:colId xmlns:a16="http://schemas.microsoft.com/office/drawing/2014/main" val="38277968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전체공사비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817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646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1,000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79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8349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996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86733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1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5153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9156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711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7139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6204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82985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3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1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3756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0117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2,000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58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4,000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54486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515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1A0E7C3-4000-43E4-8DEE-FB6D6AF76B7E}"/>
              </a:ext>
            </a:extLst>
          </p:cNvPr>
          <p:cNvGraphicFramePr>
            <a:graphicFrameLocks noGrp="1"/>
          </p:cNvGraphicFramePr>
          <p:nvPr/>
        </p:nvGraphicFramePr>
        <p:xfrm>
          <a:off x="6982313" y="1848618"/>
          <a:ext cx="2096452" cy="3639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3484371429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274659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7926776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9840351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해체작업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2316114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이동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9823140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6033024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6909448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정리작업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365112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조립작업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2926620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형틀 및 목공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74065182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1832427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5340397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절단작업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08867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준비작업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57635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038571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청소작업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2697160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도장작업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272787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3366048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연결작업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49452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상차 및 하역작업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900633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용접작업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556805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1495073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양중작업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1028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 및 점검작업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615871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쌓기작업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0111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04222476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보수 및 교체작업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14484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천공작업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732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444494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부설 및 다짐작업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6350020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15B79B1-2DE6-4797-A57F-22DB68C748CE}"/>
              </a:ext>
            </a:extLst>
          </p:cNvPr>
          <p:cNvGraphicFramePr>
            <a:graphicFrameLocks noGrp="1"/>
          </p:cNvGraphicFramePr>
          <p:nvPr/>
        </p:nvGraphicFramePr>
        <p:xfrm>
          <a:off x="9078765" y="1848618"/>
          <a:ext cx="2096452" cy="338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2849460282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357757977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4249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정비작업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495335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반출작업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086108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벌목작업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711234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735348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거치작업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26310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적재작업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53466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옹벽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90368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512460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2966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8991560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갱폼</a:t>
                      </a:r>
                      <a:r>
                        <a:rPr lang="ko-KR" altLang="en-US" sz="800" u="none" strike="noStrike" dirty="0">
                          <a:effectLst/>
                        </a:rPr>
                        <a:t>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739522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977770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68643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488927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콘크리트믹서트럭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62527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2787893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1154089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346938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비산물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135019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9711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1585787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3019766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443240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66345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187330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와이어로프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800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C12685-318C-49DC-9026-378FD8DAA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82488"/>
              </p:ext>
            </p:extLst>
          </p:nvPr>
        </p:nvGraphicFramePr>
        <p:xfrm>
          <a:off x="457200" y="1848619"/>
          <a:ext cx="151130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564">
                  <a:extLst>
                    <a:ext uri="{9D8B030D-6E8A-4147-A177-3AD203B41FA5}">
                      <a16:colId xmlns:a16="http://schemas.microsoft.com/office/drawing/2014/main" val="3932940516"/>
                    </a:ext>
                  </a:extLst>
                </a:gridCol>
                <a:gridCol w="446736">
                  <a:extLst>
                    <a:ext uri="{9D8B030D-6E8A-4147-A177-3AD203B41FA5}">
                      <a16:colId xmlns:a16="http://schemas.microsoft.com/office/drawing/2014/main" val="12934077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대분류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176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가시설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6643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226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305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건설자재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2403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건설공구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0065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건설기계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9620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1653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시설물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40411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토사 및 암반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6209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질병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86650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DD6962-347D-4A78-B4B3-4E18098CF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07572"/>
              </p:ext>
            </p:extLst>
          </p:nvPr>
        </p:nvGraphicFramePr>
        <p:xfrm>
          <a:off x="2212607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2397993658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1685335792"/>
                    </a:ext>
                  </a:extLst>
                </a:gridCol>
              </a:tblGrid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36013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기타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7686945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483320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공구류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846576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거푸집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3505258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110607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철근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238981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건물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7774595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작업발판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844085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 가시설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352559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흙막이가시설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46946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굴착기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3974792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사다리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01237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시스템동바리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319602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질병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5628644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철골부재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94982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강관동바리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8614990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안전시설물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2984167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기중기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6811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슬래브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958710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4132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고소작업차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3693674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차량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964999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가설계단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719980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덤프트럭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397355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데크플레이트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62909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048613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타워크레인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2449691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BF5C5C-EE6A-4B61-B31F-06A9DF18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01318"/>
              </p:ext>
            </p:extLst>
          </p:nvPr>
        </p:nvGraphicFramePr>
        <p:xfrm>
          <a:off x="8845499" y="1848619"/>
          <a:ext cx="1448117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454">
                  <a:extLst>
                    <a:ext uri="{9D8B030D-6E8A-4147-A177-3AD203B41FA5}">
                      <a16:colId xmlns:a16="http://schemas.microsoft.com/office/drawing/2014/main" val="2785700427"/>
                    </a:ext>
                  </a:extLst>
                </a:gridCol>
                <a:gridCol w="346663">
                  <a:extLst>
                    <a:ext uri="{9D8B030D-6E8A-4147-A177-3AD203B41FA5}">
                      <a16:colId xmlns:a16="http://schemas.microsoft.com/office/drawing/2014/main" val="2952730221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7771340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공동주택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8013838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9789210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119817949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5334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43172774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7486807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08797296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1894327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069761828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754321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6640355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24662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52572367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2082091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66534292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29419581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709852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26929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89847438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551474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549179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86409923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9608023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864318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56659864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3307612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66266065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3723891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9862455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5489914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889396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9434322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586905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94753646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782366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82865179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7942798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14B0D3B-08F1-4C5D-8F94-81758A216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0544"/>
              </p:ext>
            </p:extLst>
          </p:nvPr>
        </p:nvGraphicFramePr>
        <p:xfrm>
          <a:off x="10432624" y="1848619"/>
          <a:ext cx="14732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195617740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1601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장소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9634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내부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10552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323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924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3765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인접주변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14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외벽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185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81751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EB43297-2222-489B-96E3-3022B639B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34402"/>
              </p:ext>
            </p:extLst>
          </p:nvPr>
        </p:nvGraphicFramePr>
        <p:xfrm>
          <a:off x="10432624" y="3527796"/>
          <a:ext cx="14732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761359702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46343167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25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1853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4884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307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아래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0022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옆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0405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637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545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앞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5611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705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계단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3804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666FAF0-7C1D-4744-A0B0-4E7FF7B9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33559"/>
              </p:ext>
            </p:extLst>
          </p:nvPr>
        </p:nvGraphicFramePr>
        <p:xfrm>
          <a:off x="5480548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3469339782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2076303462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515051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7701638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파이프서포트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6441857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89203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지게차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0528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창호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959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건설폐기물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6226678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콘크리트펌프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639762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옹벽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6976161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5727718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8446896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4298932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갱폼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5587018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32555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5962544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30576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콘크리트믹서트럭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102397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45270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7056163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5246763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비산물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432200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47174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77801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932244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208630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4615095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34659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와이어로프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전처리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BD57D6B-6792-446F-3715-692A461C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15" y="2918947"/>
            <a:ext cx="2140341" cy="26113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46F4F6-72AF-AAAA-6DEF-210D11F8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" y="2918949"/>
            <a:ext cx="1784541" cy="261135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2562855" y="4469564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15A65D-8863-F32A-D203-EDD3071A102C}"/>
              </a:ext>
            </a:extLst>
          </p:cNvPr>
          <p:cNvSpPr txBox="1"/>
          <p:nvPr/>
        </p:nvSpPr>
        <p:spPr>
          <a:xfrm>
            <a:off x="186080" y="1761009"/>
            <a:ext cx="535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범주형 변수 중 </a:t>
            </a:r>
            <a:r>
              <a:rPr lang="en-US" altLang="ko-KR" sz="1400" dirty="0">
                <a:latin typeface="+mj-ea"/>
                <a:ea typeface="+mj-ea"/>
              </a:rPr>
              <a:t>50</a:t>
            </a:r>
            <a:r>
              <a:rPr lang="ko-KR" altLang="en-US" sz="1400" dirty="0">
                <a:latin typeface="+mj-ea"/>
                <a:ea typeface="+mj-ea"/>
              </a:rPr>
              <a:t>종 이상의 </a:t>
            </a:r>
            <a:r>
              <a:rPr lang="ko-KR" altLang="en-US" sz="1400" dirty="0" err="1">
                <a:latin typeface="+mj-ea"/>
                <a:ea typeface="+mj-ea"/>
              </a:rPr>
              <a:t>고유값을</a:t>
            </a:r>
            <a:r>
              <a:rPr lang="ko-KR" altLang="en-US" sz="1400" dirty="0">
                <a:latin typeface="+mj-ea"/>
                <a:ea typeface="+mj-ea"/>
              </a:rPr>
              <a:t> 갖는 변수 중 비율이 </a:t>
            </a:r>
            <a:r>
              <a:rPr lang="en-US" altLang="ko-KR" sz="1400" dirty="0">
                <a:latin typeface="+mj-ea"/>
                <a:ea typeface="+mj-ea"/>
              </a:rPr>
              <a:t>1%</a:t>
            </a:r>
            <a:r>
              <a:rPr lang="ko-KR" altLang="en-US" sz="1400" dirty="0">
                <a:latin typeface="+mj-ea"/>
                <a:ea typeface="+mj-ea"/>
              </a:rPr>
              <a:t>미만인 항목은 </a:t>
            </a:r>
            <a:r>
              <a:rPr lang="en-US" altLang="ko-KR" sz="1400" dirty="0">
                <a:latin typeface="+mj-ea"/>
                <a:ea typeface="+mj-ea"/>
              </a:rPr>
              <a:t>`</a:t>
            </a:r>
            <a:r>
              <a:rPr lang="ko-KR" altLang="en-US" sz="1400" dirty="0">
                <a:latin typeface="+mj-ea"/>
                <a:ea typeface="+mj-ea"/>
              </a:rPr>
              <a:t>기타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 err="1">
                <a:latin typeface="+mj-ea"/>
                <a:ea typeface="+mj-ea"/>
              </a:rPr>
              <a:t>분류불능</a:t>
            </a:r>
            <a:r>
              <a:rPr lang="en-US" altLang="ko-KR" sz="1400" dirty="0">
                <a:latin typeface="+mj-ea"/>
                <a:ea typeface="+mj-ea"/>
              </a:rPr>
              <a:t>` 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ko-KR" altLang="en-US" sz="1400" dirty="0" err="1">
                <a:latin typeface="+mj-ea"/>
                <a:ea typeface="+mj-ea"/>
              </a:rPr>
              <a:t>재분류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43819" y="4313941"/>
            <a:ext cx="1636294" cy="2466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91D24C-5E17-4731-436E-374AE80CE6C1}"/>
              </a:ext>
            </a:extLst>
          </p:cNvPr>
          <p:cNvSpPr/>
          <p:nvPr/>
        </p:nvSpPr>
        <p:spPr>
          <a:xfrm>
            <a:off x="3489915" y="3178962"/>
            <a:ext cx="2140341" cy="23340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318" y="1935273"/>
            <a:ext cx="1571625" cy="2114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01" y="1935273"/>
            <a:ext cx="1571625" cy="21812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2458409"/>
            <a:ext cx="1307447" cy="6649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2458409"/>
            <a:ext cx="1348943" cy="6315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2968575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800" y="4267291"/>
            <a:ext cx="1571625" cy="2219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843" y="4267290"/>
            <a:ext cx="1562100" cy="221932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4795462"/>
            <a:ext cx="1307447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4795462"/>
            <a:ext cx="1348943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5305628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데이터 전처리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695825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데이터 전처리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675080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7FE59-8996-402A-9A06-F630316A9E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3C4A-5FCB-4B96-96DF-673447078A87}"/>
              </a:ext>
            </a:extLst>
          </p:cNvPr>
          <p:cNvSpPr txBox="1"/>
          <p:nvPr/>
        </p:nvSpPr>
        <p:spPr>
          <a:xfrm>
            <a:off x="309923" y="1843285"/>
            <a:ext cx="654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총 </a:t>
            </a:r>
            <a:r>
              <a:rPr lang="en-US" altLang="ko-KR" sz="1200" dirty="0">
                <a:latin typeface="+mj-ea"/>
              </a:rPr>
              <a:t>4</a:t>
            </a:r>
            <a:r>
              <a:rPr lang="ko-KR" altLang="en-US" sz="1200" dirty="0">
                <a:latin typeface="+mj-ea"/>
              </a:rPr>
              <a:t>종의 모델을 대상으로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   학습 및 성능 평가 진행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모델은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사용한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튜닝을 진행</a:t>
            </a:r>
            <a:r>
              <a:rPr lang="en-US" altLang="ko-KR" sz="1200" dirty="0">
                <a:latin typeface="+mj-ea"/>
              </a:rPr>
              <a:t>, cv = 10</a:t>
            </a:r>
            <a:r>
              <a:rPr lang="ko-KR" altLang="en-US" sz="1200" dirty="0">
                <a:latin typeface="+mj-ea"/>
              </a:rPr>
              <a:t>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각 모델 성능 교차검증을 진행함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547A0-939D-4540-B9A9-2E14760032D7}"/>
              </a:ext>
            </a:extLst>
          </p:cNvPr>
          <p:cNvSpPr/>
          <p:nvPr/>
        </p:nvSpPr>
        <p:spPr>
          <a:xfrm>
            <a:off x="45866" y="2926307"/>
            <a:ext cx="6808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모델의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 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활용한 </a:t>
            </a:r>
            <a:r>
              <a:rPr lang="ko-KR" altLang="en-US" sz="1200" dirty="0" err="1">
                <a:latin typeface="+mj-ea"/>
              </a:rPr>
              <a:t>하이퍼파라미터별</a:t>
            </a:r>
            <a:r>
              <a:rPr lang="ko-KR" altLang="en-US" sz="1200" dirty="0">
                <a:latin typeface="+mj-ea"/>
              </a:rPr>
              <a:t> 성능 탐색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Cross validation</a:t>
            </a:r>
            <a:r>
              <a:rPr lang="ko-KR" altLang="en-US" sz="1200" dirty="0">
                <a:latin typeface="+mj-ea"/>
              </a:rPr>
              <a:t>으로 </a:t>
            </a:r>
            <a:r>
              <a:rPr lang="en-US" altLang="ko-KR" sz="1200" dirty="0">
                <a:latin typeface="+mj-ea"/>
              </a:rPr>
              <a:t>10</a:t>
            </a:r>
            <a:r>
              <a:rPr lang="ko-KR" altLang="en-US" sz="1200" dirty="0">
                <a:latin typeface="+mj-ea"/>
              </a:rPr>
              <a:t>분할 </a:t>
            </a:r>
            <a:r>
              <a:rPr lang="en-US" altLang="ko-KR" sz="1200" dirty="0">
                <a:latin typeface="+mj-ea"/>
              </a:rPr>
              <a:t>k-fold</a:t>
            </a:r>
            <a:r>
              <a:rPr lang="ko-KR" altLang="en-US" sz="1200" dirty="0">
                <a:latin typeface="+mj-ea"/>
              </a:rPr>
              <a:t>를 수행하여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방지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성능 평가 지표는 정확도</a:t>
            </a:r>
            <a:r>
              <a:rPr lang="en-US" altLang="ko-KR" sz="1200" dirty="0">
                <a:latin typeface="+mj-ea"/>
              </a:rPr>
              <a:t>(Accuracy)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Validation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 err="1">
                <a:latin typeface="+mj-ea"/>
              </a:rPr>
              <a:t>Acuuracy</a:t>
            </a:r>
            <a:r>
              <a:rPr lang="ko-KR" altLang="en-US" sz="1200" dirty="0">
                <a:latin typeface="+mj-ea"/>
              </a:rPr>
              <a:t>를 평가 기준으로 선택하되 </a:t>
            </a:r>
            <a:r>
              <a:rPr lang="en-US" altLang="ko-KR" sz="1200" dirty="0">
                <a:latin typeface="+mj-ea"/>
              </a:rPr>
              <a:t>Train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Accuracy</a:t>
            </a:r>
            <a:r>
              <a:rPr lang="ko-KR" altLang="en-US" sz="1200" dirty="0">
                <a:latin typeface="+mj-ea"/>
              </a:rPr>
              <a:t>를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판별에 참고함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95A72B-8034-41DB-9E40-29D585F7DCF1}"/>
              </a:ext>
            </a:extLst>
          </p:cNvPr>
          <p:cNvSpPr/>
          <p:nvPr/>
        </p:nvSpPr>
        <p:spPr>
          <a:xfrm>
            <a:off x="309923" y="4300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개별 모델 훈련 결과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ko-KR" altLang="en-US" sz="1200" dirty="0">
                <a:latin typeface="+mj-ea"/>
              </a:rPr>
              <a:t>에서 가장 우수한 성능을 확인함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모델의 경우 훈련 데이터에 대한 과대적합이 발생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9FECF6-739A-4E45-8578-0F9AA713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85" y="1179643"/>
            <a:ext cx="5108635" cy="56264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75A3E8-04CC-4F04-9739-FE2BC12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71778"/>
            <a:ext cx="2813026" cy="13837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909B74-F1A4-4B12-8861-7E603B21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13" y="5071779"/>
            <a:ext cx="3199929" cy="13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C3371A-787A-7835-EBC5-B13A7EED5AAF}"/>
              </a:ext>
            </a:extLst>
          </p:cNvPr>
          <p:cNvSpPr/>
          <p:nvPr/>
        </p:nvSpPr>
        <p:spPr>
          <a:xfrm>
            <a:off x="955750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7CF89D-0B8C-8908-EA6D-8D9DC946A14B}"/>
              </a:ext>
            </a:extLst>
          </p:cNvPr>
          <p:cNvSpPr/>
          <p:nvPr/>
        </p:nvSpPr>
        <p:spPr>
          <a:xfrm>
            <a:off x="2115527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LightGBM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502BB9-16C4-011B-E249-CAB512A8CF97}"/>
              </a:ext>
            </a:extLst>
          </p:cNvPr>
          <p:cNvSpPr/>
          <p:nvPr/>
        </p:nvSpPr>
        <p:spPr>
          <a:xfrm>
            <a:off x="3275304" y="3182833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CatBoost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950C0C-E6EF-BF6E-6311-ED3482A9E15E}"/>
              </a:ext>
            </a:extLst>
          </p:cNvPr>
          <p:cNvSpPr/>
          <p:nvPr/>
        </p:nvSpPr>
        <p:spPr>
          <a:xfrm>
            <a:off x="2115527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Voting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E83BD9-CAD8-4D2C-9577-B57018E63B5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D1B121-D7C0-4D4F-B2D9-EA30048EA2DA}"/>
              </a:ext>
            </a:extLst>
          </p:cNvPr>
          <p:cNvSpPr/>
          <p:nvPr/>
        </p:nvSpPr>
        <p:spPr>
          <a:xfrm>
            <a:off x="309923" y="4812412"/>
            <a:ext cx="71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4. </a:t>
            </a:r>
            <a:r>
              <a:rPr lang="ko-KR" altLang="en-US" sz="1200" dirty="0">
                <a:latin typeface="+mj-ea"/>
              </a:rPr>
              <a:t>앙상블 결과 </a:t>
            </a:r>
            <a:r>
              <a:rPr lang="en-US" altLang="ko-KR" sz="1200" dirty="0">
                <a:latin typeface="+mj-ea"/>
              </a:rPr>
              <a:t>(Soft) Voting</a:t>
            </a:r>
            <a:r>
              <a:rPr lang="ko-KR" altLang="en-US" sz="1200" dirty="0">
                <a:latin typeface="+mj-ea"/>
              </a:rPr>
              <a:t>에서 모델 성능이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단일 모델 성능보다 우수한 결과를 보임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7E2EE-0418-401A-9360-911E540DD3A5}"/>
              </a:ext>
            </a:extLst>
          </p:cNvPr>
          <p:cNvSpPr txBox="1"/>
          <p:nvPr/>
        </p:nvSpPr>
        <p:spPr>
          <a:xfrm>
            <a:off x="309923" y="1843285"/>
            <a:ext cx="8595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>
                <a:latin typeface="+mj-ea"/>
              </a:rPr>
              <a:t>목적 </a:t>
            </a:r>
            <a:r>
              <a:rPr lang="en-US" altLang="ko-KR" sz="1200" dirty="0">
                <a:latin typeface="+mj-ea"/>
              </a:rPr>
              <a:t>: </a:t>
            </a:r>
            <a:r>
              <a:rPr lang="ko-KR" altLang="en-US" sz="1200" dirty="0">
                <a:latin typeface="+mj-ea"/>
              </a:rPr>
              <a:t>단일 모델로서 일정 이상의 성능을 나타내는 모델들을 </a:t>
            </a:r>
            <a:r>
              <a:rPr lang="ko-KR" altLang="en-US" sz="1200" dirty="0" err="1">
                <a:latin typeface="+mj-ea"/>
              </a:rPr>
              <a:t>앙상블하여</a:t>
            </a:r>
            <a:r>
              <a:rPr lang="ko-KR" altLang="en-US" sz="1200" dirty="0">
                <a:latin typeface="+mj-ea"/>
              </a:rPr>
              <a:t> 추가적인 성능 향상이 가능한지의 여부를 확인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모델의 성능을 확인한 결과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종의 모델을 사용하기로 결정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다수의 다른 종류의 모델을 </a:t>
            </a:r>
            <a:r>
              <a:rPr lang="ko-KR" altLang="en-US" sz="1200" dirty="0" err="1">
                <a:latin typeface="+mj-ea"/>
              </a:rPr>
              <a:t>앙상블하는</a:t>
            </a:r>
            <a:r>
              <a:rPr lang="ko-KR" altLang="en-US" sz="1200" dirty="0">
                <a:latin typeface="+mj-ea"/>
              </a:rPr>
              <a:t> 방법으로 </a:t>
            </a:r>
            <a:r>
              <a:rPr lang="en-US" altLang="ko-KR" sz="1200" dirty="0">
                <a:latin typeface="+mj-ea"/>
              </a:rPr>
              <a:t>Voting</a:t>
            </a:r>
            <a:r>
              <a:rPr lang="ko-KR" altLang="en-US" sz="1200" dirty="0">
                <a:latin typeface="+mj-ea"/>
              </a:rPr>
              <a:t>과 </a:t>
            </a: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을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9837E-6C4C-4AE2-8E4A-A7231BC3737A}"/>
              </a:ext>
            </a:extLst>
          </p:cNvPr>
          <p:cNvSpPr/>
          <p:nvPr/>
        </p:nvSpPr>
        <p:spPr>
          <a:xfrm>
            <a:off x="47624" y="2697654"/>
            <a:ext cx="44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Final estimator</a:t>
            </a:r>
            <a:r>
              <a:rPr lang="ko-KR" altLang="en-US" sz="1200" dirty="0">
                <a:latin typeface="+mj-ea"/>
              </a:rPr>
              <a:t>는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22770B5-B8C8-4549-97C6-3BFF0B17DD3B}"/>
              </a:ext>
            </a:extLst>
          </p:cNvPr>
          <p:cNvCxnSpPr>
            <a:cxnSpLocks/>
            <a:stCxn id="8" idx="2"/>
            <a:endCxn id="16" idx="2"/>
          </p:cNvCxnSpPr>
          <p:nvPr/>
        </p:nvCxnSpPr>
        <p:spPr>
          <a:xfrm rot="16200000" flipH="1">
            <a:off x="2575333" y="2332211"/>
            <a:ext cx="8708" cy="2319554"/>
          </a:xfrm>
          <a:prstGeom prst="bentConnector3">
            <a:avLst>
              <a:gd name="adj1" fmla="val 4985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82FFAB-DEFA-4D04-910A-4D562A5C17F7}"/>
              </a:ext>
            </a:extLst>
          </p:cNvPr>
          <p:cNvCxnSpPr>
            <a:stCxn id="14" idx="2"/>
            <a:endCxn id="32" idx="0"/>
          </p:cNvCxnSpPr>
          <p:nvPr/>
        </p:nvCxnSpPr>
        <p:spPr>
          <a:xfrm>
            <a:off x="2579687" y="3487634"/>
            <a:ext cx="0" cy="92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121531-1BCB-472F-8610-1FE15565D017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621951" y="2333933"/>
            <a:ext cx="4354" cy="2319552"/>
          </a:xfrm>
          <a:prstGeom prst="bentConnector4">
            <a:avLst>
              <a:gd name="adj1" fmla="val -15021819"/>
              <a:gd name="adj2" fmla="val 99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4BE02A-5856-4C05-B5D4-45D4FC740720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624126" y="3491532"/>
            <a:ext cx="2" cy="92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121665-5024-4514-9361-5B74050794F7}"/>
              </a:ext>
            </a:extLst>
          </p:cNvPr>
          <p:cNvGrpSpPr/>
          <p:nvPr/>
        </p:nvGrpSpPr>
        <p:grpSpPr>
          <a:xfrm>
            <a:off x="5000190" y="3182377"/>
            <a:ext cx="3247874" cy="313509"/>
            <a:chOff x="5000190" y="3182377"/>
            <a:chExt cx="3247874" cy="31350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B325C375-217B-4AEB-B7D8-4D09C1B0759B}"/>
                </a:ext>
              </a:extLst>
            </p:cNvPr>
            <p:cNvSpPr/>
            <p:nvPr/>
          </p:nvSpPr>
          <p:spPr>
            <a:xfrm>
              <a:off x="5000190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966760E-BADF-4F1E-8728-786338B4A750}"/>
                </a:ext>
              </a:extLst>
            </p:cNvPr>
            <p:cNvSpPr/>
            <p:nvPr/>
          </p:nvSpPr>
          <p:spPr>
            <a:xfrm>
              <a:off x="6159967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24DDEC73-2276-4F5C-B96D-1C1D24DFD4BD}"/>
                </a:ext>
              </a:extLst>
            </p:cNvPr>
            <p:cNvSpPr/>
            <p:nvPr/>
          </p:nvSpPr>
          <p:spPr>
            <a:xfrm>
              <a:off x="7319744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1D482B-62A4-49B0-9225-BAB4AB26A9A6}"/>
              </a:ext>
            </a:extLst>
          </p:cNvPr>
          <p:cNvSpPr/>
          <p:nvPr/>
        </p:nvSpPr>
        <p:spPr>
          <a:xfrm>
            <a:off x="6159966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Stacking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AF532DF-AB69-4070-9E0E-84201C43829F}"/>
              </a:ext>
            </a:extLst>
          </p:cNvPr>
          <p:cNvGrpSpPr/>
          <p:nvPr/>
        </p:nvGrpSpPr>
        <p:grpSpPr>
          <a:xfrm>
            <a:off x="4999567" y="3592759"/>
            <a:ext cx="3248497" cy="313509"/>
            <a:chOff x="4999567" y="3660625"/>
            <a:chExt cx="3248497" cy="31350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1FDA5D8-29E2-49F1-8AE3-76CE7F6D17AC}"/>
                </a:ext>
              </a:extLst>
            </p:cNvPr>
            <p:cNvSpPr/>
            <p:nvPr/>
          </p:nvSpPr>
          <p:spPr>
            <a:xfrm>
              <a:off x="4999567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3B328C0-17BD-428F-A8B9-EFA2FE151979}"/>
                </a:ext>
              </a:extLst>
            </p:cNvPr>
            <p:cNvSpPr/>
            <p:nvPr/>
          </p:nvSpPr>
          <p:spPr>
            <a:xfrm>
              <a:off x="6159966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24EDC4-BD8B-4027-83F0-1CCE0B657DA0}"/>
                </a:ext>
              </a:extLst>
            </p:cNvPr>
            <p:cNvSpPr/>
            <p:nvPr/>
          </p:nvSpPr>
          <p:spPr>
            <a:xfrm>
              <a:off x="7319744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B5EBECE-573E-4080-92A7-7B07B212A019}"/>
              </a:ext>
            </a:extLst>
          </p:cNvPr>
          <p:cNvSpPr/>
          <p:nvPr/>
        </p:nvSpPr>
        <p:spPr>
          <a:xfrm>
            <a:off x="6163297" y="4003141"/>
            <a:ext cx="928320" cy="3135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5D495E-AFB0-400A-9C0F-13ED9190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27" y="5246934"/>
            <a:ext cx="3075948" cy="1277576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EFD25C6-3C99-4B19-AFC3-FC302369C4B5}"/>
              </a:ext>
            </a:extLst>
          </p:cNvPr>
          <p:cNvCxnSpPr>
            <a:cxnSpLocks/>
          </p:cNvCxnSpPr>
          <p:nvPr/>
        </p:nvCxnSpPr>
        <p:spPr>
          <a:xfrm>
            <a:off x="2147277" y="5991225"/>
            <a:ext cx="2338998" cy="0"/>
          </a:xfrm>
          <a:prstGeom prst="line">
            <a:avLst/>
          </a:prstGeom>
          <a:ln w="19050">
            <a:solidFill>
              <a:srgbClr val="FFBD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0D6E630E-E18B-4C20-A647-77568E3B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6" y="2209340"/>
            <a:ext cx="3621513" cy="45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나누기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7FE59-8996-402A-9A06-F630316A9E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3C4A-5FCB-4B96-96DF-673447078A87}"/>
              </a:ext>
            </a:extLst>
          </p:cNvPr>
          <p:cNvSpPr txBox="1"/>
          <p:nvPr/>
        </p:nvSpPr>
        <p:spPr>
          <a:xfrm>
            <a:off x="309923" y="1843285"/>
            <a:ext cx="654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총 </a:t>
            </a:r>
            <a:r>
              <a:rPr lang="en-US" altLang="ko-KR" sz="1200" dirty="0">
                <a:latin typeface="+mj-ea"/>
              </a:rPr>
              <a:t>4</a:t>
            </a:r>
            <a:r>
              <a:rPr lang="ko-KR" altLang="en-US" sz="1200" dirty="0">
                <a:latin typeface="+mj-ea"/>
              </a:rPr>
              <a:t>종의 모델을 대상으로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   학습 및 성능 평가 진행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모델은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사용한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튜닝을 진행</a:t>
            </a:r>
            <a:r>
              <a:rPr lang="en-US" altLang="ko-KR" sz="1200" dirty="0">
                <a:latin typeface="+mj-ea"/>
              </a:rPr>
              <a:t>, cv = 10</a:t>
            </a:r>
            <a:r>
              <a:rPr lang="ko-KR" altLang="en-US" sz="1200" dirty="0">
                <a:latin typeface="+mj-ea"/>
              </a:rPr>
              <a:t>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각 모델 성능 교차검증을 진행함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547A0-939D-4540-B9A9-2E14760032D7}"/>
              </a:ext>
            </a:extLst>
          </p:cNvPr>
          <p:cNvSpPr/>
          <p:nvPr/>
        </p:nvSpPr>
        <p:spPr>
          <a:xfrm>
            <a:off x="45866" y="2926307"/>
            <a:ext cx="6808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모델의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 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활용한 </a:t>
            </a:r>
            <a:r>
              <a:rPr lang="ko-KR" altLang="en-US" sz="1200" dirty="0" err="1">
                <a:latin typeface="+mj-ea"/>
              </a:rPr>
              <a:t>하이퍼파라미터별</a:t>
            </a:r>
            <a:r>
              <a:rPr lang="ko-KR" altLang="en-US" sz="1200" dirty="0">
                <a:latin typeface="+mj-ea"/>
              </a:rPr>
              <a:t> 성능 탐색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Cross validation</a:t>
            </a:r>
            <a:r>
              <a:rPr lang="ko-KR" altLang="en-US" sz="1200" dirty="0">
                <a:latin typeface="+mj-ea"/>
              </a:rPr>
              <a:t>으로 </a:t>
            </a:r>
            <a:r>
              <a:rPr lang="en-US" altLang="ko-KR" sz="1200" dirty="0">
                <a:latin typeface="+mj-ea"/>
              </a:rPr>
              <a:t>10</a:t>
            </a:r>
            <a:r>
              <a:rPr lang="ko-KR" altLang="en-US" sz="1200" dirty="0">
                <a:latin typeface="+mj-ea"/>
              </a:rPr>
              <a:t>분할 </a:t>
            </a:r>
            <a:r>
              <a:rPr lang="en-US" altLang="ko-KR" sz="1200" dirty="0">
                <a:latin typeface="+mj-ea"/>
              </a:rPr>
              <a:t>k-fold</a:t>
            </a:r>
            <a:r>
              <a:rPr lang="ko-KR" altLang="en-US" sz="1200" dirty="0">
                <a:latin typeface="+mj-ea"/>
              </a:rPr>
              <a:t>를 수행하여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방지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성능 평가 지표는 정확도</a:t>
            </a:r>
            <a:r>
              <a:rPr lang="en-US" altLang="ko-KR" sz="1200" dirty="0">
                <a:latin typeface="+mj-ea"/>
              </a:rPr>
              <a:t>(Accuracy)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Validation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 err="1">
                <a:latin typeface="+mj-ea"/>
              </a:rPr>
              <a:t>Acuuracy</a:t>
            </a:r>
            <a:r>
              <a:rPr lang="ko-KR" altLang="en-US" sz="1200" dirty="0">
                <a:latin typeface="+mj-ea"/>
              </a:rPr>
              <a:t>를 평가 기준으로 선택하되 </a:t>
            </a:r>
            <a:r>
              <a:rPr lang="en-US" altLang="ko-KR" sz="1200" dirty="0">
                <a:latin typeface="+mj-ea"/>
              </a:rPr>
              <a:t>Train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Accuracy</a:t>
            </a:r>
            <a:r>
              <a:rPr lang="ko-KR" altLang="en-US" sz="1200" dirty="0">
                <a:latin typeface="+mj-ea"/>
              </a:rPr>
              <a:t>를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판별에 참고함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95A72B-8034-41DB-9E40-29D585F7DCF1}"/>
              </a:ext>
            </a:extLst>
          </p:cNvPr>
          <p:cNvSpPr/>
          <p:nvPr/>
        </p:nvSpPr>
        <p:spPr>
          <a:xfrm>
            <a:off x="309923" y="4300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개별 모델 훈련 결과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ko-KR" altLang="en-US" sz="1200" dirty="0">
                <a:latin typeface="+mj-ea"/>
              </a:rPr>
              <a:t>에서 가장 우수한 성능을 확인함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모델의 경우 훈련 데이터에 대한 과대적합이 발생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9FECF6-739A-4E45-8578-0F9AA713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85" y="1179643"/>
            <a:ext cx="5108635" cy="56264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75A3E8-04CC-4F04-9739-FE2BC12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71778"/>
            <a:ext cx="2813026" cy="13837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909B74-F1A4-4B12-8861-7E603B21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13" y="5071779"/>
            <a:ext cx="3199929" cy="13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CE32DE-221F-4C65-9D1C-2595510A9439}"/>
              </a:ext>
            </a:extLst>
          </p:cNvPr>
          <p:cNvSpPr/>
          <p:nvPr/>
        </p:nvSpPr>
        <p:spPr>
          <a:xfrm>
            <a:off x="1697347" y="3419074"/>
            <a:ext cx="3829050" cy="2175039"/>
          </a:xfrm>
          <a:prstGeom prst="roundRect">
            <a:avLst>
              <a:gd name="adj" fmla="val 4982"/>
            </a:avLst>
          </a:prstGeom>
          <a:solidFill>
            <a:srgbClr val="E9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51" y="1261467"/>
            <a:ext cx="4132889" cy="536690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BB9DE2B-4B50-2AF5-F9EA-BD8E03CB568C}"/>
              </a:ext>
            </a:extLst>
          </p:cNvPr>
          <p:cNvSpPr/>
          <p:nvPr/>
        </p:nvSpPr>
        <p:spPr>
          <a:xfrm>
            <a:off x="1130792" y="3576277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입력층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62021FA-F8EF-6F10-8FCD-89113839F41B}"/>
              </a:ext>
            </a:extLst>
          </p:cNvPr>
          <p:cNvSpPr/>
          <p:nvPr/>
        </p:nvSpPr>
        <p:spPr>
          <a:xfrm>
            <a:off x="1130792" y="4016170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은닉층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03EA5E5-F3E5-59BE-2FE0-B6052CD12511}"/>
              </a:ext>
            </a:extLst>
          </p:cNvPr>
          <p:cNvSpPr/>
          <p:nvPr/>
        </p:nvSpPr>
        <p:spPr>
          <a:xfrm>
            <a:off x="1130792" y="5122272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출력층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B90233-5774-40F5-9D01-0D73F78C98DB}"/>
              </a:ext>
            </a:extLst>
          </p:cNvPr>
          <p:cNvGrpSpPr/>
          <p:nvPr/>
        </p:nvGrpSpPr>
        <p:grpSpPr>
          <a:xfrm>
            <a:off x="2413592" y="5179879"/>
            <a:ext cx="2965468" cy="349984"/>
            <a:chOff x="1929095" y="5629290"/>
            <a:chExt cx="2965468" cy="34998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4935473-88CF-D5FC-BB87-608D36A501E2}"/>
                </a:ext>
              </a:extLst>
            </p:cNvPr>
            <p:cNvSpPr/>
            <p:nvPr/>
          </p:nvSpPr>
          <p:spPr>
            <a:xfrm>
              <a:off x="1929095" y="5629290"/>
              <a:ext cx="2168862" cy="300455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(256 → 15)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F40D287-578F-0ADF-9281-83F378E9920D}"/>
                </a:ext>
              </a:extLst>
            </p:cNvPr>
            <p:cNvSpPr/>
            <p:nvPr/>
          </p:nvSpPr>
          <p:spPr>
            <a:xfrm>
              <a:off x="3936620" y="5752860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softmax</a:t>
              </a:r>
              <a:endParaRPr lang="ko-KR" altLang="en-US" sz="12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C446D-BD5E-80D8-A56F-20CBAD729132}"/>
              </a:ext>
            </a:extLst>
          </p:cNvPr>
          <p:cNvSpPr/>
          <p:nvPr/>
        </p:nvSpPr>
        <p:spPr>
          <a:xfrm>
            <a:off x="1096983" y="5713058"/>
            <a:ext cx="4694018" cy="374124"/>
          </a:xfrm>
          <a:prstGeom prst="rect">
            <a:avLst/>
          </a:prstGeom>
          <a:solidFill>
            <a:srgbClr val="92D050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Optimizer : Adam (</a:t>
            </a:r>
            <a:r>
              <a:rPr lang="en-US" altLang="ko-KR" sz="1100" dirty="0" err="1">
                <a:solidFill>
                  <a:schemeClr val="tx1"/>
                </a:solidFill>
              </a:rPr>
              <a:t>lr</a:t>
            </a:r>
            <a:r>
              <a:rPr lang="en-US" altLang="ko-KR" sz="1100" dirty="0">
                <a:solidFill>
                  <a:schemeClr val="tx1"/>
                </a:solidFill>
              </a:rPr>
              <a:t> = 0.0001), Loss : </a:t>
            </a:r>
            <a:r>
              <a:rPr lang="en-US" altLang="ko-KR" sz="1100" dirty="0" err="1">
                <a:solidFill>
                  <a:schemeClr val="tx1"/>
                </a:solidFill>
              </a:rPr>
              <a:t>sparse_categorical_crossentropy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61182F-4F1F-4316-ADE6-9E1A2CADA59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743485-D74D-400A-B247-1E732420247C}"/>
              </a:ext>
            </a:extLst>
          </p:cNvPr>
          <p:cNvSpPr txBox="1"/>
          <p:nvPr/>
        </p:nvSpPr>
        <p:spPr>
          <a:xfrm>
            <a:off x="309923" y="1843285"/>
            <a:ext cx="700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모델을 구현하기 위한 분석 목표 확인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40F640-43D8-4139-81A3-8FD0D50B5421}"/>
              </a:ext>
            </a:extLst>
          </p:cNvPr>
          <p:cNvSpPr/>
          <p:nvPr/>
        </p:nvSpPr>
        <p:spPr>
          <a:xfrm>
            <a:off x="47624" y="2085257"/>
            <a:ext cx="5648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여러 컬럼의 데이터로 구성된 다중 분류 문제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은닉층의 구성은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층과 </a:t>
            </a:r>
            <a:r>
              <a:rPr lang="en-US" altLang="ko-KR" sz="1200" dirty="0">
                <a:latin typeface="+mj-ea"/>
              </a:rPr>
              <a:t>Dropout</a:t>
            </a:r>
            <a:r>
              <a:rPr lang="ko-KR" altLang="en-US" sz="1200" dirty="0">
                <a:latin typeface="+mj-ea"/>
              </a:rPr>
              <a:t>을 사용하여 적층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출력층은 </a:t>
            </a:r>
            <a:r>
              <a:rPr lang="en-US" altLang="ko-KR" sz="1200" dirty="0" err="1">
                <a:latin typeface="+mj-ea"/>
              </a:rPr>
              <a:t>softmax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활성화 함수를 적용한 단일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층으로 구성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3A935-514B-46AD-AE49-0AC45888C911}"/>
              </a:ext>
            </a:extLst>
          </p:cNvPr>
          <p:cNvSpPr txBox="1"/>
          <p:nvPr/>
        </p:nvSpPr>
        <p:spPr>
          <a:xfrm>
            <a:off x="309923" y="2926526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훈련을 위한 모델 구성 및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0828F5-98B3-4728-9A4F-C080C9535CC3}"/>
              </a:ext>
            </a:extLst>
          </p:cNvPr>
          <p:cNvSpPr txBox="1"/>
          <p:nvPr/>
        </p:nvSpPr>
        <p:spPr>
          <a:xfrm>
            <a:off x="309923" y="6172538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학습 결과 </a:t>
            </a:r>
            <a:r>
              <a:rPr lang="en-US" altLang="ko-KR" sz="1200" dirty="0">
                <a:latin typeface="+mj-ea"/>
              </a:rPr>
              <a:t>Train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0.56, Validation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0.495</a:t>
            </a:r>
            <a:r>
              <a:rPr lang="ko-KR" altLang="en-US" sz="1200" dirty="0">
                <a:latin typeface="+mj-ea"/>
              </a:rPr>
              <a:t>로 확인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C2B15E-48FE-4CF8-84A0-DB75B1671BA1}"/>
              </a:ext>
            </a:extLst>
          </p:cNvPr>
          <p:cNvGrpSpPr/>
          <p:nvPr/>
        </p:nvGrpSpPr>
        <p:grpSpPr>
          <a:xfrm>
            <a:off x="2325312" y="3874978"/>
            <a:ext cx="2345424" cy="1372412"/>
            <a:chOff x="1840815" y="4314863"/>
            <a:chExt cx="2345424" cy="1372412"/>
          </a:xfrm>
        </p:grpSpPr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DCC1CBEF-0B33-441F-7255-2E35E0961AC4}"/>
                </a:ext>
              </a:extLst>
            </p:cNvPr>
            <p:cNvSpPr/>
            <p:nvPr/>
          </p:nvSpPr>
          <p:spPr>
            <a:xfrm>
              <a:off x="2875763" y="5500058"/>
              <a:ext cx="239676" cy="187217"/>
            </a:xfrm>
            <a:prstGeom prst="downArrow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A258D88-C66F-38D0-9F69-05537E4D3FE8}"/>
                </a:ext>
              </a:extLst>
            </p:cNvPr>
            <p:cNvSpPr/>
            <p:nvPr/>
          </p:nvSpPr>
          <p:spPr>
            <a:xfrm>
              <a:off x="1840815" y="4314863"/>
              <a:ext cx="2345424" cy="1300643"/>
            </a:xfrm>
            <a:prstGeom prst="roundRect">
              <a:avLst>
                <a:gd name="adj" fmla="val 7034"/>
              </a:avLst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660E6A-2575-468F-8F61-198299563DA2}"/>
              </a:ext>
            </a:extLst>
          </p:cNvPr>
          <p:cNvGrpSpPr/>
          <p:nvPr/>
        </p:nvGrpSpPr>
        <p:grpSpPr>
          <a:xfrm>
            <a:off x="2413592" y="4359357"/>
            <a:ext cx="2965468" cy="313080"/>
            <a:chOff x="1929095" y="4632552"/>
            <a:chExt cx="2965468" cy="31308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8F67A16-2B8B-A824-BE4A-BF7196139A32}"/>
                </a:ext>
              </a:extLst>
            </p:cNvPr>
            <p:cNvSpPr/>
            <p:nvPr/>
          </p:nvSpPr>
          <p:spPr>
            <a:xfrm>
              <a:off x="1929095" y="4632552"/>
              <a:ext cx="2168862" cy="268774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(512 → 256)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FB2C475-887F-6899-DA14-4313F4E2C0C8}"/>
                </a:ext>
              </a:extLst>
            </p:cNvPr>
            <p:cNvSpPr/>
            <p:nvPr/>
          </p:nvSpPr>
          <p:spPr>
            <a:xfrm>
              <a:off x="3936620" y="4743092"/>
              <a:ext cx="957943" cy="20254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9D4A0E-D23F-6C1D-3650-833509A5B9A5}"/>
              </a:ext>
            </a:extLst>
          </p:cNvPr>
          <p:cNvSpPr/>
          <p:nvPr/>
        </p:nvSpPr>
        <p:spPr>
          <a:xfrm>
            <a:off x="2413592" y="4000397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CB383F-F3B0-8ACB-978A-F420EE6D16A7}"/>
              </a:ext>
            </a:extLst>
          </p:cNvPr>
          <p:cNvSpPr/>
          <p:nvPr/>
        </p:nvSpPr>
        <p:spPr>
          <a:xfrm>
            <a:off x="2413592" y="4806634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(0.25)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40A8A0-FA0E-460A-8189-00A54F6F8A38}"/>
              </a:ext>
            </a:extLst>
          </p:cNvPr>
          <p:cNvGrpSpPr/>
          <p:nvPr/>
        </p:nvGrpSpPr>
        <p:grpSpPr>
          <a:xfrm>
            <a:off x="2413592" y="3573064"/>
            <a:ext cx="2965468" cy="370324"/>
            <a:chOff x="1929095" y="3578571"/>
            <a:chExt cx="2965468" cy="370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7733ACC-1536-44B5-8870-87C390072D68}"/>
                </a:ext>
              </a:extLst>
            </p:cNvPr>
            <p:cNvGrpSpPr/>
            <p:nvPr/>
          </p:nvGrpSpPr>
          <p:grpSpPr>
            <a:xfrm>
              <a:off x="1929095" y="3578571"/>
              <a:ext cx="2168862" cy="370324"/>
              <a:chOff x="1659148" y="3095712"/>
              <a:chExt cx="2429954" cy="517903"/>
            </a:xfrm>
          </p:grpSpPr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2764210" y="3387200"/>
                <a:ext cx="239676" cy="226415"/>
              </a:xfrm>
              <a:prstGeom prst="downArrow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FE37ACF-09D4-760E-B841-BE541798CFFC}"/>
                  </a:ext>
                </a:extLst>
              </p:cNvPr>
              <p:cNvSpPr/>
              <p:nvPr/>
            </p:nvSpPr>
            <p:spPr>
              <a:xfrm>
                <a:off x="1659148" y="3095712"/>
                <a:ext cx="2429954" cy="420190"/>
              </a:xfrm>
              <a:prstGeom prst="roundRect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Dense (1745 → 512)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4F4F1F8-FEA7-6427-7E0C-B2F417C7A8D8}"/>
                </a:ext>
              </a:extLst>
            </p:cNvPr>
            <p:cNvSpPr/>
            <p:nvPr/>
          </p:nvSpPr>
          <p:spPr>
            <a:xfrm>
              <a:off x="3936620" y="3674296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7D1573-58CF-422F-A93A-786F6BAA0BE4}"/>
              </a:ext>
            </a:extLst>
          </p:cNvPr>
          <p:cNvGrpSpPr/>
          <p:nvPr/>
        </p:nvGrpSpPr>
        <p:grpSpPr>
          <a:xfrm>
            <a:off x="3152772" y="1397853"/>
            <a:ext cx="6146890" cy="1061829"/>
            <a:chOff x="3152772" y="1397853"/>
            <a:chExt cx="6146890" cy="10618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B7B3A-EA1E-471B-A491-0C105BCE9F58}"/>
                </a:ext>
              </a:extLst>
            </p:cNvPr>
            <p:cNvSpPr txBox="1"/>
            <p:nvPr/>
          </p:nvSpPr>
          <p:spPr>
            <a:xfrm>
              <a:off x="3152772" y="1397853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 </a:t>
              </a:r>
              <a:r>
                <a:rPr lang="ko-KR" altLang="en-US" b="1" dirty="0"/>
                <a:t>연구소개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2C73-B0FB-4741-A931-440C1F8C3DF0}"/>
                </a:ext>
              </a:extLst>
            </p:cNvPr>
            <p:cNvSpPr txBox="1"/>
            <p:nvPr/>
          </p:nvSpPr>
          <p:spPr>
            <a:xfrm>
              <a:off x="7213684" y="1397853"/>
              <a:ext cx="208597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배경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심각성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EC8B4A0-A8C2-4C37-830C-D47FB3A9A0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1582519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742F7F-600F-4010-9B5C-00D9FD95E01E}"/>
              </a:ext>
            </a:extLst>
          </p:cNvPr>
          <p:cNvGrpSpPr/>
          <p:nvPr/>
        </p:nvGrpSpPr>
        <p:grpSpPr>
          <a:xfrm>
            <a:off x="3152771" y="2480712"/>
            <a:ext cx="7359568" cy="1708160"/>
            <a:chOff x="3152771" y="2480712"/>
            <a:chExt cx="7359568" cy="17081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2CE2F-75FC-4DF0-8A09-1D36CE40FA81}"/>
                </a:ext>
              </a:extLst>
            </p:cNvPr>
            <p:cNvSpPr txBox="1"/>
            <p:nvPr/>
          </p:nvSpPr>
          <p:spPr>
            <a:xfrm>
              <a:off x="3152771" y="2480712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연구방법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317E48-39CC-4F80-B369-D8BC5426598D}"/>
                </a:ext>
              </a:extLst>
            </p:cNvPr>
            <p:cNvSpPr txBox="1"/>
            <p:nvPr/>
          </p:nvSpPr>
          <p:spPr>
            <a:xfrm>
              <a:off x="7213684" y="2480712"/>
              <a:ext cx="3298655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 순서도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문헌조사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변수 확인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2-4.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분석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기초통계량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2-5.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전처리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FDA2A-7DEA-43B6-9B41-59137A9792C7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2665378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2AF683-B7A6-45C8-947E-6C431279A9B5}"/>
              </a:ext>
            </a:extLst>
          </p:cNvPr>
          <p:cNvGrpSpPr/>
          <p:nvPr/>
        </p:nvGrpSpPr>
        <p:grpSpPr>
          <a:xfrm>
            <a:off x="3152770" y="4209902"/>
            <a:ext cx="6146892" cy="738664"/>
            <a:chOff x="3152770" y="4209902"/>
            <a:chExt cx="6146892" cy="7386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F9143D-B845-402A-B441-0F582392568C}"/>
                </a:ext>
              </a:extLst>
            </p:cNvPr>
            <p:cNvGrpSpPr/>
            <p:nvPr/>
          </p:nvGrpSpPr>
          <p:grpSpPr>
            <a:xfrm>
              <a:off x="3152770" y="4209902"/>
              <a:ext cx="6146892" cy="738664"/>
              <a:chOff x="3152770" y="3945287"/>
              <a:chExt cx="6146892" cy="73866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C6CED5-A44B-4073-8392-8ADBC44096FA}"/>
                  </a:ext>
                </a:extLst>
              </p:cNvPr>
              <p:cNvSpPr txBox="1"/>
              <p:nvPr/>
            </p:nvSpPr>
            <p:spPr>
              <a:xfrm>
                <a:off x="3152770" y="3945287"/>
                <a:ext cx="208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3. Modeling</a:t>
                </a:r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8C119A-202C-4092-8621-AF0333BF271D}"/>
                  </a:ext>
                </a:extLst>
              </p:cNvPr>
              <p:cNvSpPr txBox="1"/>
              <p:nvPr/>
            </p:nvSpPr>
            <p:spPr>
              <a:xfrm>
                <a:off x="7213684" y="3945287"/>
                <a:ext cx="20859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3-1. Machine Learning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3-2. Deep Learning</a:t>
                </a: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3A6A413-10D1-4A85-91CB-DEFB0F213E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39689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65AF67-2137-4DB4-B9B7-7EECD542AAD1}"/>
              </a:ext>
            </a:extLst>
          </p:cNvPr>
          <p:cNvGrpSpPr/>
          <p:nvPr/>
        </p:nvGrpSpPr>
        <p:grpSpPr>
          <a:xfrm>
            <a:off x="3152769" y="4969596"/>
            <a:ext cx="7359570" cy="1061829"/>
            <a:chOff x="3152769" y="4734256"/>
            <a:chExt cx="7359570" cy="1061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6ABED1-ECD9-48C0-AD93-A3186032A176}"/>
                </a:ext>
              </a:extLst>
            </p:cNvPr>
            <p:cNvSpPr txBox="1"/>
            <p:nvPr/>
          </p:nvSpPr>
          <p:spPr>
            <a:xfrm>
              <a:off x="3152769" y="4734256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4. </a:t>
              </a:r>
              <a:r>
                <a:rPr lang="ko-KR" altLang="en-US" b="1" dirty="0"/>
                <a:t>결론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1A0B30-FB41-4ED9-A994-272A20B25125}"/>
                </a:ext>
              </a:extLst>
            </p:cNvPr>
            <p:cNvSpPr txBox="1"/>
            <p:nvPr/>
          </p:nvSpPr>
          <p:spPr>
            <a:xfrm>
              <a:off x="7213684" y="4734256"/>
              <a:ext cx="32986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결과 및 시사점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정책 제언 및 기대효과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연구의 한계점 및 향후 연구 제안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E8F8033-EC1B-4347-A45E-5C6A5C82D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91892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AB1F8D-8247-4026-8722-CF280DCB1976}"/>
              </a:ext>
            </a:extLst>
          </p:cNvPr>
          <p:cNvGrpSpPr/>
          <p:nvPr/>
        </p:nvGrpSpPr>
        <p:grpSpPr>
          <a:xfrm>
            <a:off x="3152768" y="6052454"/>
            <a:ext cx="6146894" cy="373885"/>
            <a:chOff x="3152768" y="5846390"/>
            <a:chExt cx="6146894" cy="373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C0BEA-DBDA-4A54-9156-F219B6033EA1}"/>
                </a:ext>
              </a:extLst>
            </p:cNvPr>
            <p:cNvSpPr txBox="1"/>
            <p:nvPr/>
          </p:nvSpPr>
          <p:spPr>
            <a:xfrm>
              <a:off x="3152768" y="5846390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5. </a:t>
              </a:r>
              <a:r>
                <a:rPr lang="ko-KR" altLang="en-US" b="1" dirty="0"/>
                <a:t>참고문헌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56EE79-830F-4461-8468-C1BF38FEB854}"/>
                </a:ext>
              </a:extLst>
            </p:cNvPr>
            <p:cNvSpPr txBox="1"/>
            <p:nvPr/>
          </p:nvSpPr>
          <p:spPr>
            <a:xfrm>
              <a:off x="7213684" y="5846390"/>
              <a:ext cx="2085978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참고 문헌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6085D1-9E95-4C0D-BC40-511C04FCD6F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6031056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913974"/>
            <a:ext cx="11420269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모델의 변수중요도를 확인한 결과 개인 보호 조치 여부와 작업 프로세스가 건설업에서 산업재해 발생 유형을 결정하는데 중요한 요소임을 알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 발생 유형을 정확도 </a:t>
            </a:r>
            <a:r>
              <a:rPr lang="en-US" altLang="ko-KR" sz="1200" dirty="0">
                <a:latin typeface="+mj-ea"/>
              </a:rPr>
              <a:t>0.5 </a:t>
            </a:r>
            <a:r>
              <a:rPr lang="ko-KR" altLang="en-US" sz="1200" dirty="0">
                <a:latin typeface="+mj-ea"/>
              </a:rPr>
              <a:t>내외로 예측하는 모델 완성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3</a:t>
            </a:r>
            <a:r>
              <a:rPr lang="ko-KR" altLang="en-US" sz="1200" dirty="0">
                <a:latin typeface="+mj-ea"/>
              </a:rPr>
              <a:t>종의 모델을 </a:t>
            </a:r>
            <a:r>
              <a:rPr lang="en-US" altLang="ko-KR" sz="1200" dirty="0">
                <a:latin typeface="+mj-ea"/>
              </a:rPr>
              <a:t>Soft Voting </a:t>
            </a:r>
            <a:r>
              <a:rPr lang="ko-KR" altLang="en-US" sz="1200" dirty="0">
                <a:latin typeface="+mj-ea"/>
              </a:rPr>
              <a:t>앙상블을 수행한 모델의 성능이 가장 우수함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모델의 정확도가 </a:t>
            </a:r>
            <a:r>
              <a:rPr lang="en-US" altLang="ko-KR" sz="1200" dirty="0">
                <a:latin typeface="+mj-ea"/>
              </a:rPr>
              <a:t>0.495</a:t>
            </a:r>
            <a:r>
              <a:rPr lang="ko-KR" altLang="en-US" sz="1200" dirty="0">
                <a:latin typeface="+mj-ea"/>
              </a:rPr>
              <a:t>로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본 연구에서 제시한 모델이 낮은 정확도를 갖는 모델이 아님을 알 수 있음</a:t>
            </a:r>
            <a:endParaRPr lang="en-US" altLang="ko-KR" sz="1200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760133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7633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4412640"/>
            <a:ext cx="1108904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특정한 조건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>
                <a:latin typeface="+mj-ea"/>
              </a:rPr>
              <a:t>공사 현장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하에서 발생가능성이 높은 산재 유형을 추정하여 산업재해 예방에 기여할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산업재해를 발생시키는 요인은 많은 요소에 의하여 복합적으로 작용하며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그에 따라 발생할 수 있는 산업재해도 한 가지에 국한되지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발생 유형과 관련 없이 공통적으로 개인 방호 조치에 대한 중요도는 높아 이에 대한 대비가 중요함을 시사함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 및 시사점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502013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발생 유형에 따른 각각의 예방대책방안 수립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해당공사현장에서 발생 가능성이 높은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가지 유형을 제공하고 경각심을 제고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개인별 부주의가 산업 재해 발생원인중 대다수</a:t>
            </a:r>
            <a:r>
              <a:rPr lang="en-US" altLang="ko-KR" sz="1200" dirty="0">
                <a:latin typeface="+mj-ea"/>
              </a:rPr>
              <a:t>(64.8% </a:t>
            </a:r>
            <a:r>
              <a:rPr lang="ko-KR" altLang="en-US" sz="1200" dirty="0">
                <a:latin typeface="+mj-ea"/>
              </a:rPr>
              <a:t>이상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이므로 작업자 통제 강화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7D717-A1F5-4951-BF00-BD4EAA686DCB}"/>
              </a:ext>
            </a:extLst>
          </p:cNvPr>
          <p:cNvSpPr/>
          <p:nvPr/>
        </p:nvSpPr>
        <p:spPr>
          <a:xfrm>
            <a:off x="5361648" y="1195447"/>
            <a:ext cx="6760838" cy="5588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0C833-E08E-494A-B1A3-D7CA9D226D98}"/>
              </a:ext>
            </a:extLst>
          </p:cNvPr>
          <p:cNvSpPr txBox="1"/>
          <p:nvPr/>
        </p:nvSpPr>
        <p:spPr>
          <a:xfrm>
            <a:off x="7665961" y="1205150"/>
            <a:ext cx="2194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일일 재해위험 안내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FAFBC-266B-4DF5-9A9F-7273D5AB837C}"/>
              </a:ext>
            </a:extLst>
          </p:cNvPr>
          <p:cNvSpPr txBox="1"/>
          <p:nvPr/>
        </p:nvSpPr>
        <p:spPr>
          <a:xfrm>
            <a:off x="6841594" y="4273949"/>
            <a:ext cx="357341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공사기간</a:t>
            </a:r>
            <a:r>
              <a:rPr lang="en-US" altLang="ko-KR" sz="1400" b="1" dirty="0"/>
              <a:t>: 420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           </a:t>
            </a:r>
            <a:r>
              <a:rPr lang="ko-KR" altLang="en-US" sz="1400" b="1" dirty="0"/>
              <a:t>공사비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300</a:t>
            </a:r>
            <a:r>
              <a:rPr lang="ko-KR" altLang="en-US" sz="1400" b="1" dirty="0"/>
              <a:t>억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43AF6-8181-4489-8DB6-B4E040A152E6}"/>
              </a:ext>
            </a:extLst>
          </p:cNvPr>
          <p:cNvSpPr txBox="1"/>
          <p:nvPr/>
        </p:nvSpPr>
        <p:spPr>
          <a:xfrm>
            <a:off x="6841594" y="4645451"/>
            <a:ext cx="3267241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작업자수</a:t>
            </a:r>
            <a:r>
              <a:rPr lang="en-US" altLang="ko-KR" sz="1400" b="1" dirty="0"/>
              <a:t>: 400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           </a:t>
            </a:r>
            <a:r>
              <a:rPr lang="ko-KR" altLang="en-US" sz="1400" b="1" dirty="0" err="1"/>
              <a:t>공정률</a:t>
            </a:r>
            <a:r>
              <a:rPr lang="en-US" altLang="ko-KR" sz="1400" b="1" dirty="0"/>
              <a:t>: 30 %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62AD8-AE27-44B8-B3CD-23E748C265F5}"/>
              </a:ext>
            </a:extLst>
          </p:cNvPr>
          <p:cNvSpPr txBox="1"/>
          <p:nvPr/>
        </p:nvSpPr>
        <p:spPr>
          <a:xfrm>
            <a:off x="6841594" y="5033268"/>
            <a:ext cx="3340979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보호조치여부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조치</a:t>
            </a:r>
            <a:r>
              <a:rPr lang="en-US" altLang="ko-KR" sz="1400" b="1" dirty="0"/>
              <a:t>       </a:t>
            </a:r>
            <a:r>
              <a:rPr lang="ko-KR" altLang="en-US" sz="1400" b="1" dirty="0" err="1"/>
              <a:t>공종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가설공사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8D22E4-ED69-4D14-91E5-679A69935331}"/>
              </a:ext>
            </a:extLst>
          </p:cNvPr>
          <p:cNvSpPr/>
          <p:nvPr/>
        </p:nvSpPr>
        <p:spPr>
          <a:xfrm>
            <a:off x="5626583" y="2231449"/>
            <a:ext cx="6166039" cy="1438698"/>
          </a:xfrm>
          <a:prstGeom prst="roundRect">
            <a:avLst/>
          </a:prstGeom>
          <a:solidFill>
            <a:srgbClr val="D2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47F4C7-9DA9-41A0-A2DE-BF324CFB8F08}"/>
              </a:ext>
            </a:extLst>
          </p:cNvPr>
          <p:cNvSpPr txBox="1"/>
          <p:nvPr/>
        </p:nvSpPr>
        <p:spPr>
          <a:xfrm>
            <a:off x="5954678" y="2715818"/>
            <a:ext cx="1423483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현재 시각 날씨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DE0DA2-5FEA-497F-9C3D-237D1721B69F}"/>
              </a:ext>
            </a:extLst>
          </p:cNvPr>
          <p:cNvSpPr txBox="1"/>
          <p:nvPr/>
        </p:nvSpPr>
        <p:spPr>
          <a:xfrm>
            <a:off x="7655979" y="3142567"/>
            <a:ext cx="353173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온도</a:t>
            </a:r>
            <a:r>
              <a:rPr lang="en-US" altLang="ko-KR" sz="1400" b="1" dirty="0"/>
              <a:t>: 20 ℃    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: 60 %   </a:t>
            </a:r>
            <a:r>
              <a:rPr lang="ko-KR" altLang="en-US" sz="1400" b="1" dirty="0"/>
              <a:t>풍속</a:t>
            </a:r>
            <a:r>
              <a:rPr lang="en-US" altLang="ko-KR" sz="1400" b="1" dirty="0"/>
              <a:t>: 3 m/s</a:t>
            </a:r>
            <a:endParaRPr lang="ko-KR" altLang="en-US" sz="1400" b="1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D16A07-18B0-4A1B-ABD6-59F33F2D5DC6}"/>
              </a:ext>
            </a:extLst>
          </p:cNvPr>
          <p:cNvGrpSpPr/>
          <p:nvPr/>
        </p:nvGrpSpPr>
        <p:grpSpPr>
          <a:xfrm>
            <a:off x="6525518" y="2301924"/>
            <a:ext cx="2300960" cy="296465"/>
            <a:chOff x="6251198" y="2296472"/>
            <a:chExt cx="2300960" cy="29646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C05604-0384-4F48-8A63-EE69213ACA3C}"/>
                </a:ext>
              </a:extLst>
            </p:cNvPr>
            <p:cNvSpPr/>
            <p:nvPr/>
          </p:nvSpPr>
          <p:spPr>
            <a:xfrm>
              <a:off x="6251198" y="2296504"/>
              <a:ext cx="2300960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서울특별시 강남구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C5F5599-0DE0-4F63-A55F-FBA26ACC6BF2}"/>
                </a:ext>
              </a:extLst>
            </p:cNvPr>
            <p:cNvGrpSpPr/>
            <p:nvPr/>
          </p:nvGrpSpPr>
          <p:grpSpPr>
            <a:xfrm>
              <a:off x="8280158" y="2296472"/>
              <a:ext cx="272000" cy="294348"/>
              <a:chOff x="8201952" y="2296504"/>
              <a:chExt cx="354797" cy="3839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154C9A-C1E4-419F-8C88-1FAEE43A3042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B071AE3A-56B2-4C57-954F-2498B7CAA08C}"/>
                  </a:ext>
                </a:extLst>
              </p:cNvPr>
              <p:cNvSpPr/>
              <p:nvPr/>
            </p:nvSpPr>
            <p:spPr>
              <a:xfrm rot="10800000">
                <a:off x="8272328" y="2396215"/>
                <a:ext cx="214044" cy="18452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53F9527-EC8A-4C88-A62F-BAD21428EC2F}"/>
              </a:ext>
            </a:extLst>
          </p:cNvPr>
          <p:cNvSpPr txBox="1"/>
          <p:nvPr/>
        </p:nvSpPr>
        <p:spPr>
          <a:xfrm>
            <a:off x="596390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지역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88E2D5-8A48-4376-831D-EFD12E282647}"/>
              </a:ext>
            </a:extLst>
          </p:cNvPr>
          <p:cNvSpPr/>
          <p:nvPr/>
        </p:nvSpPr>
        <p:spPr>
          <a:xfrm>
            <a:off x="9765978" y="2301956"/>
            <a:ext cx="1527177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금요일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평일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10EE17-8FE9-4C46-A028-855A47F9840D}"/>
              </a:ext>
            </a:extLst>
          </p:cNvPr>
          <p:cNvSpPr txBox="1"/>
          <p:nvPr/>
        </p:nvSpPr>
        <p:spPr>
          <a:xfrm>
            <a:off x="919945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요일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473F53E-13C8-48EB-AE46-BA5E6FF14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0" y="3038112"/>
            <a:ext cx="516686" cy="51668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430E01-23C6-43DC-9BA8-5981F731A2C0}"/>
              </a:ext>
            </a:extLst>
          </p:cNvPr>
          <p:cNvSpPr/>
          <p:nvPr/>
        </p:nvSpPr>
        <p:spPr>
          <a:xfrm>
            <a:off x="6829974" y="3839051"/>
            <a:ext cx="2300960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ㅇㅇ건설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XX</a:t>
            </a:r>
            <a:r>
              <a:rPr lang="ko-KR" altLang="en-US" sz="1400" dirty="0">
                <a:solidFill>
                  <a:schemeClr val="tx1"/>
                </a:solidFill>
              </a:rPr>
              <a:t>빌딩 재건축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DD521B6-EF12-490F-AB7B-6F0B83D03A0A}"/>
              </a:ext>
            </a:extLst>
          </p:cNvPr>
          <p:cNvSpPr txBox="1"/>
          <p:nvPr/>
        </p:nvSpPr>
        <p:spPr>
          <a:xfrm>
            <a:off x="5953867" y="3833380"/>
            <a:ext cx="88772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공사명</a:t>
            </a:r>
            <a:endParaRPr lang="ko-KR" altLang="en-US" sz="1400" b="1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1259780-074F-4D91-AA93-4FED9D1D108B}"/>
              </a:ext>
            </a:extLst>
          </p:cNvPr>
          <p:cNvSpPr/>
          <p:nvPr/>
        </p:nvSpPr>
        <p:spPr>
          <a:xfrm>
            <a:off x="5203580" y="1750065"/>
            <a:ext cx="1321938" cy="2841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 데이터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0A876AC-3684-4FF5-8E23-098A2F08192E}"/>
              </a:ext>
            </a:extLst>
          </p:cNvPr>
          <p:cNvSpPr/>
          <p:nvPr/>
        </p:nvSpPr>
        <p:spPr>
          <a:xfrm>
            <a:off x="5203580" y="5461053"/>
            <a:ext cx="2268374" cy="284158"/>
          </a:xfrm>
          <a:prstGeom prst="roundRect">
            <a:avLst/>
          </a:prstGeom>
          <a:solidFill>
            <a:srgbClr val="FFCC99"/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주의해야 </a:t>
            </a:r>
            <a:r>
              <a:rPr lang="ko-KR" altLang="en-US" sz="1600">
                <a:solidFill>
                  <a:schemeClr val="tx1"/>
                </a:solidFill>
              </a:rPr>
              <a:t>할 재해유형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BADA3EC-AD14-40C0-8E8B-C4B8C088DBE8}"/>
              </a:ext>
            </a:extLst>
          </p:cNvPr>
          <p:cNvGrpSpPr/>
          <p:nvPr/>
        </p:nvGrpSpPr>
        <p:grpSpPr>
          <a:xfrm>
            <a:off x="5953867" y="5975096"/>
            <a:ext cx="1619967" cy="468690"/>
            <a:chOff x="5963904" y="5905570"/>
            <a:chExt cx="1619967" cy="468690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D6E90FF-0DD2-4EFE-886A-AAC521B2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904" y="5905570"/>
              <a:ext cx="468690" cy="46869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FE61FB-5F2E-4A31-9485-C1EC970DA1A2}"/>
                </a:ext>
              </a:extLst>
            </p:cNvPr>
            <p:cNvSpPr txBox="1"/>
            <p:nvPr/>
          </p:nvSpPr>
          <p:spPr>
            <a:xfrm>
              <a:off x="6432594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떨어짐 </a:t>
              </a:r>
              <a:r>
                <a:rPr lang="en-US" altLang="ko-KR" sz="1400" b="1" dirty="0"/>
                <a:t>40%</a:t>
              </a:r>
              <a:endParaRPr lang="ko-KR" altLang="en-US" sz="1400" b="1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608AAD-E42B-4600-A9B1-717A27787CD0}"/>
              </a:ext>
            </a:extLst>
          </p:cNvPr>
          <p:cNvGrpSpPr/>
          <p:nvPr/>
        </p:nvGrpSpPr>
        <p:grpSpPr>
          <a:xfrm>
            <a:off x="7785139" y="5975096"/>
            <a:ext cx="1619967" cy="468690"/>
            <a:chOff x="7795176" y="5905570"/>
            <a:chExt cx="1619967" cy="468690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5FF1D8D-3C62-4152-801F-F8EE5371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176" y="5905570"/>
              <a:ext cx="468690" cy="46869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B0C25F-6648-4C0A-84B1-5D5B5C63DD5C}"/>
                </a:ext>
              </a:extLst>
            </p:cNvPr>
            <p:cNvSpPr txBox="1"/>
            <p:nvPr/>
          </p:nvSpPr>
          <p:spPr>
            <a:xfrm>
              <a:off x="8263866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넘어짐 </a:t>
              </a:r>
              <a:r>
                <a:rPr lang="en-US" altLang="ko-KR" sz="1400" b="1" dirty="0"/>
                <a:t>32%</a:t>
              </a:r>
              <a:endParaRPr lang="ko-KR" altLang="en-US" sz="1400" b="1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05A3296-59C6-4697-974E-93B0AA506E05}"/>
              </a:ext>
            </a:extLst>
          </p:cNvPr>
          <p:cNvGrpSpPr/>
          <p:nvPr/>
        </p:nvGrpSpPr>
        <p:grpSpPr>
          <a:xfrm>
            <a:off x="9616411" y="5975096"/>
            <a:ext cx="2054768" cy="468690"/>
            <a:chOff x="9626448" y="5905570"/>
            <a:chExt cx="2054768" cy="46869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E6A5611-0699-4241-B525-FDBB54A4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448" y="5905570"/>
              <a:ext cx="468690" cy="46869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833E46-61E6-476B-BBAA-2696AAB71349}"/>
                </a:ext>
              </a:extLst>
            </p:cNvPr>
            <p:cNvSpPr txBox="1"/>
            <p:nvPr/>
          </p:nvSpPr>
          <p:spPr>
            <a:xfrm>
              <a:off x="10108350" y="5986027"/>
              <a:ext cx="157286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물체에 맞음 </a:t>
              </a:r>
              <a:r>
                <a:rPr lang="en-US" altLang="ko-KR" sz="1400" b="1" dirty="0"/>
                <a:t>25%</a:t>
              </a:r>
              <a:endParaRPr lang="ko-KR" altLang="en-US" sz="14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40205B-92D2-42CE-8446-C1B1BED3C4F3}"/>
              </a:ext>
            </a:extLst>
          </p:cNvPr>
          <p:cNvGrpSpPr/>
          <p:nvPr/>
        </p:nvGrpSpPr>
        <p:grpSpPr>
          <a:xfrm>
            <a:off x="11021155" y="2301924"/>
            <a:ext cx="272000" cy="294348"/>
            <a:chOff x="8201952" y="2296504"/>
            <a:chExt cx="354797" cy="38394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81C6BE-401E-440A-BAAD-7FB61BD6AD04}"/>
                </a:ext>
              </a:extLst>
            </p:cNvPr>
            <p:cNvSpPr/>
            <p:nvPr/>
          </p:nvSpPr>
          <p:spPr>
            <a:xfrm>
              <a:off x="8201952" y="2296504"/>
              <a:ext cx="354797" cy="383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13C127F7-F920-4387-9C4B-4F1FC31BC0E9}"/>
                </a:ext>
              </a:extLst>
            </p:cNvPr>
            <p:cNvSpPr/>
            <p:nvPr/>
          </p:nvSpPr>
          <p:spPr>
            <a:xfrm rot="10800000">
              <a:off x="8272328" y="2396215"/>
              <a:ext cx="214044" cy="1845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78204F8-8A11-4936-94B7-FA7AF68E139A}"/>
              </a:ext>
            </a:extLst>
          </p:cNvPr>
          <p:cNvSpPr txBox="1"/>
          <p:nvPr/>
        </p:nvSpPr>
        <p:spPr>
          <a:xfrm>
            <a:off x="339536" y="37631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198189-806B-499E-B74D-F469A7270198}"/>
              </a:ext>
            </a:extLst>
          </p:cNvPr>
          <p:cNvSpPr/>
          <p:nvPr/>
        </p:nvSpPr>
        <p:spPr>
          <a:xfrm>
            <a:off x="132080" y="37599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AFAFD6-F320-4BAD-B1FE-968B6FC5EBBA}"/>
              </a:ext>
            </a:extLst>
          </p:cNvPr>
          <p:cNvSpPr txBox="1"/>
          <p:nvPr/>
        </p:nvSpPr>
        <p:spPr>
          <a:xfrm>
            <a:off x="132080" y="4412474"/>
            <a:ext cx="505828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정부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기업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2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구직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577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-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697970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</a:t>
            </a:r>
            <a:r>
              <a:rPr lang="ko-KR" altLang="en-US" sz="1200" dirty="0" err="1">
                <a:latin typeface="+mj-ea"/>
              </a:rPr>
              <a:t>발생율</a:t>
            </a:r>
            <a:r>
              <a:rPr lang="ko-KR" altLang="en-US" sz="1200" dirty="0">
                <a:latin typeface="+mj-ea"/>
              </a:rPr>
              <a:t> 자체는 확인하기 어려움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+mj-ea"/>
              </a:rPr>
              <a:t>0.5</a:t>
            </a:r>
            <a:r>
              <a:rPr lang="ko-KR" altLang="en-US" sz="1200" dirty="0">
                <a:latin typeface="+mj-ea"/>
              </a:rPr>
              <a:t>의 정확도에서 추가 개선 필요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개인에 대한 특성이 데이터에 존재하지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수집한 자료 중 텍스트에 해당하는 부분의 텍스트 마이닝 결과를 제시하지 않음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79" y="3791995"/>
            <a:ext cx="5438861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향후 고도화한 예측모델로 산재 지수를 제공하여 정부부처와 구인 기업</a:t>
            </a:r>
            <a:r>
              <a:rPr lang="en-US" altLang="ko-KR" sz="1200" dirty="0"/>
              <a:t>, </a:t>
            </a:r>
            <a:r>
              <a:rPr lang="ko-KR" altLang="en-US" sz="1200" dirty="0"/>
              <a:t>구직자에게 이익을 극대화하고자 함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292456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기대효과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28925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12DE957-489E-4EB0-9D03-124820A27943}"/>
              </a:ext>
            </a:extLst>
          </p:cNvPr>
          <p:cNvGrpSpPr/>
          <p:nvPr/>
        </p:nvGrpSpPr>
        <p:grpSpPr>
          <a:xfrm>
            <a:off x="8978588" y="3742819"/>
            <a:ext cx="896781" cy="790234"/>
            <a:chOff x="5647608" y="4420246"/>
            <a:chExt cx="896781" cy="7902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A5FF942-A78E-4D77-8249-DEBA849A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608" y="4420246"/>
              <a:ext cx="896781" cy="24957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185E96-0876-46C2-80DC-37FF1915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7608" y="4767368"/>
              <a:ext cx="896781" cy="1719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98B0AA-4D08-44F6-AC73-4EEAC400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9618" y="4978689"/>
              <a:ext cx="732760" cy="23179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563C2CE-F811-4D4F-97AC-F6C531065BD4}"/>
              </a:ext>
            </a:extLst>
          </p:cNvPr>
          <p:cNvGrpSpPr/>
          <p:nvPr/>
        </p:nvGrpSpPr>
        <p:grpSpPr>
          <a:xfrm>
            <a:off x="7087753" y="5606569"/>
            <a:ext cx="1167974" cy="765526"/>
            <a:chOff x="7087753" y="5606569"/>
            <a:chExt cx="1167974" cy="76552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4D39EE-1D90-467B-A40F-B8F1B115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1339" y="5606569"/>
              <a:ext cx="460800" cy="46559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7E82-FB25-4940-996D-E22FAC6ADEC0}"/>
                </a:ext>
              </a:extLst>
            </p:cNvPr>
            <p:cNvSpPr txBox="1"/>
            <p:nvPr/>
          </p:nvSpPr>
          <p:spPr>
            <a:xfrm>
              <a:off x="7087753" y="6064318"/>
              <a:ext cx="11679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/>
                <a:t>고용노동부</a:t>
              </a:r>
              <a:endParaRPr lang="en-US" altLang="ko-KR" sz="14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1F1885-5714-453B-9B90-26690DAC40C6}"/>
              </a:ext>
            </a:extLst>
          </p:cNvPr>
          <p:cNvGrpSpPr/>
          <p:nvPr/>
        </p:nvGrpSpPr>
        <p:grpSpPr>
          <a:xfrm>
            <a:off x="10891765" y="5571160"/>
            <a:ext cx="856489" cy="765526"/>
            <a:chOff x="6517818" y="5606569"/>
            <a:chExt cx="856489" cy="7655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7C7D7A-1A77-407A-B356-3D5F55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62" y="5606569"/>
              <a:ext cx="460800" cy="460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DD884C-5CAE-42E7-8D19-43BC65FDB0F3}"/>
                </a:ext>
              </a:extLst>
            </p:cNvPr>
            <p:cNvSpPr txBox="1"/>
            <p:nvPr/>
          </p:nvSpPr>
          <p:spPr>
            <a:xfrm>
              <a:off x="6517818" y="6064318"/>
              <a:ext cx="8564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구직자</a:t>
              </a:r>
              <a:endParaRPr lang="en-US" altLang="ko-KR" sz="1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2C46A92-0EB2-491E-824C-2094271BCCF8}"/>
              </a:ext>
            </a:extLst>
          </p:cNvPr>
          <p:cNvSpPr txBox="1"/>
          <p:nvPr/>
        </p:nvSpPr>
        <p:spPr>
          <a:xfrm>
            <a:off x="9902048" y="3942460"/>
            <a:ext cx="1561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구인구직 사이트</a:t>
            </a:r>
            <a:endParaRPr lang="en-US" altLang="ko-KR" sz="14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F828D5-CD02-488B-8EA3-42E712A9DC8B}"/>
              </a:ext>
            </a:extLst>
          </p:cNvPr>
          <p:cNvGrpSpPr/>
          <p:nvPr/>
        </p:nvGrpSpPr>
        <p:grpSpPr>
          <a:xfrm>
            <a:off x="8986840" y="1702666"/>
            <a:ext cx="788423" cy="765526"/>
            <a:chOff x="5864657" y="5606569"/>
            <a:chExt cx="788423" cy="7655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D873207-8C3D-4780-A81B-420268C4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68" y="5606569"/>
              <a:ext cx="460800" cy="460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B403B-8DA8-4893-8483-5A2E53D935DE}"/>
                </a:ext>
              </a:extLst>
            </p:cNvPr>
            <p:cNvSpPr txBox="1"/>
            <p:nvPr/>
          </p:nvSpPr>
          <p:spPr>
            <a:xfrm>
              <a:off x="5864657" y="6064318"/>
              <a:ext cx="788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건설사</a:t>
              </a:r>
              <a:endParaRPr lang="en-US" altLang="ko-KR" sz="1400" b="1" dirty="0"/>
            </a:p>
          </p:txBody>
        </p:sp>
      </p:grp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1ADD0EAF-6580-4D8D-AEBF-492A46627557}"/>
              </a:ext>
            </a:extLst>
          </p:cNvPr>
          <p:cNvSpPr/>
          <p:nvPr/>
        </p:nvSpPr>
        <p:spPr>
          <a:xfrm rot="16200000" flipH="1">
            <a:off x="6584343" y="3041759"/>
            <a:ext cx="3465238" cy="1400260"/>
          </a:xfrm>
          <a:prstGeom prst="bentArrow">
            <a:avLst>
              <a:gd name="adj1" fmla="val 9195"/>
              <a:gd name="adj2" fmla="val 11051"/>
              <a:gd name="adj3" fmla="val 15485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985EB-1B15-43F9-836B-B005912E37DD}"/>
              </a:ext>
            </a:extLst>
          </p:cNvPr>
          <p:cNvSpPr txBox="1"/>
          <p:nvPr/>
        </p:nvSpPr>
        <p:spPr>
          <a:xfrm>
            <a:off x="9457290" y="5356580"/>
            <a:ext cx="122541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기업 정보를 토대로 </a:t>
            </a:r>
            <a:r>
              <a:rPr lang="ko-KR" altLang="en-US" sz="900" b="1" dirty="0"/>
              <a:t>기업 선택</a:t>
            </a:r>
            <a:endParaRPr lang="en-US" altLang="ko-KR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33E67B-7CA2-43F4-A83C-A07D48FB3362}"/>
              </a:ext>
            </a:extLst>
          </p:cNvPr>
          <p:cNvSpPr txBox="1"/>
          <p:nvPr/>
        </p:nvSpPr>
        <p:spPr>
          <a:xfrm>
            <a:off x="8091094" y="5362638"/>
            <a:ext cx="1156851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제공</a:t>
            </a:r>
            <a:endParaRPr lang="en-US" altLang="ko-KR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F077FC-F26D-4E9D-85D4-85665BF12CA4}"/>
              </a:ext>
            </a:extLst>
          </p:cNvPr>
          <p:cNvSpPr txBox="1"/>
          <p:nvPr/>
        </p:nvSpPr>
        <p:spPr>
          <a:xfrm>
            <a:off x="7734578" y="3247795"/>
            <a:ext cx="13183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정보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공사 관련 정보 제공</a:t>
            </a:r>
            <a:endParaRPr lang="en-US" altLang="ko-KR" sz="900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D53BA54-E0DB-4066-BED1-9C650CFF302F}"/>
              </a:ext>
            </a:extLst>
          </p:cNvPr>
          <p:cNvSpPr/>
          <p:nvPr/>
        </p:nvSpPr>
        <p:spPr>
          <a:xfrm rot="18900000">
            <a:off x="7759610" y="4915290"/>
            <a:ext cx="1394761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B3E901ED-57E4-4A99-AD93-9600733A5C38}"/>
              </a:ext>
            </a:extLst>
          </p:cNvPr>
          <p:cNvSpPr/>
          <p:nvPr/>
        </p:nvSpPr>
        <p:spPr>
          <a:xfrm rot="2700000">
            <a:off x="9691819" y="5009826"/>
            <a:ext cx="1425214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F277E91-F821-4A70-88FB-857019BECA30}"/>
              </a:ext>
            </a:extLst>
          </p:cNvPr>
          <p:cNvSpPr/>
          <p:nvPr/>
        </p:nvSpPr>
        <p:spPr>
          <a:xfrm rot="13500000">
            <a:off x="10003243" y="4764604"/>
            <a:ext cx="1363521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89521B-7D4F-4631-864D-52E7E29A4D7A}"/>
              </a:ext>
            </a:extLst>
          </p:cNvPr>
          <p:cNvSpPr txBox="1"/>
          <p:nvPr/>
        </p:nvSpPr>
        <p:spPr>
          <a:xfrm>
            <a:off x="10682702" y="4643986"/>
            <a:ext cx="1181787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85CAE00-0F88-4616-9436-1313F04BAF8B}"/>
              </a:ext>
            </a:extLst>
          </p:cNvPr>
          <p:cNvSpPr/>
          <p:nvPr/>
        </p:nvSpPr>
        <p:spPr>
          <a:xfrm rot="16200000">
            <a:off x="9072801" y="2911314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3B233AF-3A5D-4D56-A284-856FA3AEE1F1}"/>
              </a:ext>
            </a:extLst>
          </p:cNvPr>
          <p:cNvSpPr/>
          <p:nvPr/>
        </p:nvSpPr>
        <p:spPr>
          <a:xfrm rot="5400000">
            <a:off x="8701547" y="2914541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9FE62-0455-4041-9BD5-9FD266504E66}"/>
              </a:ext>
            </a:extLst>
          </p:cNvPr>
          <p:cNvSpPr txBox="1"/>
          <p:nvPr/>
        </p:nvSpPr>
        <p:spPr>
          <a:xfrm>
            <a:off x="8152048" y="2597402"/>
            <a:ext cx="112645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기업정보 제공</a:t>
            </a:r>
            <a:endParaRPr lang="en-US" altLang="ko-KR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B44D6-65ED-415C-A70D-97FB3D1929C2}"/>
              </a:ext>
            </a:extLst>
          </p:cNvPr>
          <p:cNvSpPr txBox="1"/>
          <p:nvPr/>
        </p:nvSpPr>
        <p:spPr>
          <a:xfrm>
            <a:off x="9581538" y="2935824"/>
            <a:ext cx="11624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545A25-DB13-4AD8-80B8-F4BF94BD9354}"/>
              </a:ext>
            </a:extLst>
          </p:cNvPr>
          <p:cNvGrpSpPr/>
          <p:nvPr/>
        </p:nvGrpSpPr>
        <p:grpSpPr>
          <a:xfrm>
            <a:off x="10915053" y="2043642"/>
            <a:ext cx="1076487" cy="307778"/>
            <a:chOff x="10434680" y="2285493"/>
            <a:chExt cx="1076487" cy="307778"/>
          </a:xfrm>
        </p:grpSpPr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F9A9BCC8-D36B-441A-985D-C1739E3F7A1F}"/>
                </a:ext>
              </a:extLst>
            </p:cNvPr>
            <p:cNvSpPr/>
            <p:nvPr/>
          </p:nvSpPr>
          <p:spPr>
            <a:xfrm>
              <a:off x="10434680" y="2285493"/>
              <a:ext cx="317091" cy="3077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9FA115-5E3F-426A-88A0-FEC5C82CFE62}"/>
                </a:ext>
              </a:extLst>
            </p:cNvPr>
            <p:cNvSpPr txBox="1"/>
            <p:nvPr/>
          </p:nvSpPr>
          <p:spPr>
            <a:xfrm>
              <a:off x="10711411" y="2312424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기존 정보</a:t>
              </a:r>
              <a:endParaRPr lang="en-US" altLang="ko-KR" sz="105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80EF12-E184-406E-8C7B-4465F2F9850C}"/>
              </a:ext>
            </a:extLst>
          </p:cNvPr>
          <p:cNvGrpSpPr/>
          <p:nvPr/>
        </p:nvGrpSpPr>
        <p:grpSpPr>
          <a:xfrm>
            <a:off x="10906524" y="1708935"/>
            <a:ext cx="1085016" cy="307778"/>
            <a:chOff x="10426151" y="1950786"/>
            <a:chExt cx="1085016" cy="307778"/>
          </a:xfrm>
        </p:grpSpPr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83F97CAC-647E-4CAA-8334-8E7329A002E6}"/>
                </a:ext>
              </a:extLst>
            </p:cNvPr>
            <p:cNvSpPr/>
            <p:nvPr/>
          </p:nvSpPr>
          <p:spPr>
            <a:xfrm>
              <a:off x="10426151" y="1950786"/>
              <a:ext cx="317091" cy="307778"/>
            </a:xfrm>
            <a:prstGeom prst="rightArrow">
              <a:avLst/>
            </a:prstGeom>
            <a:solidFill>
              <a:srgbClr val="FFB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1BE78-BCE0-4E1B-B469-9C3DFB49220F}"/>
                </a:ext>
              </a:extLst>
            </p:cNvPr>
            <p:cNvSpPr txBox="1"/>
            <p:nvPr/>
          </p:nvSpPr>
          <p:spPr>
            <a:xfrm>
              <a:off x="10711411" y="1977717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추가 정보</a:t>
              </a:r>
              <a:endParaRPr lang="en-US" altLang="ko-KR" sz="1050" dirty="0"/>
            </a:p>
          </p:txBody>
        </p:sp>
      </p:grpSp>
      <p:sp>
        <p:nvSpPr>
          <p:cNvPr id="63" name="화살표: 굽음 62">
            <a:extLst>
              <a:ext uri="{FF2B5EF4-FFF2-40B4-BE49-F238E27FC236}">
                <a16:creationId xmlns:a16="http://schemas.microsoft.com/office/drawing/2014/main" id="{7D3B6092-AA1D-45DB-B863-0D5B71C1F55A}"/>
              </a:ext>
            </a:extLst>
          </p:cNvPr>
          <p:cNvSpPr/>
          <p:nvPr/>
        </p:nvSpPr>
        <p:spPr>
          <a:xfrm rot="10800000" flipH="1" flipV="1">
            <a:off x="7454541" y="1709135"/>
            <a:ext cx="1559800" cy="3748177"/>
          </a:xfrm>
          <a:prstGeom prst="bentArrow">
            <a:avLst>
              <a:gd name="adj1" fmla="val 9195"/>
              <a:gd name="adj2" fmla="val 8750"/>
              <a:gd name="adj3" fmla="val 10882"/>
              <a:gd name="adj4" fmla="val 49887"/>
            </a:avLst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507AB6-FBA2-46DC-9061-7C4C43E0621B}"/>
              </a:ext>
            </a:extLst>
          </p:cNvPr>
          <p:cNvSpPr txBox="1"/>
          <p:nvPr/>
        </p:nvSpPr>
        <p:spPr>
          <a:xfrm>
            <a:off x="6013371" y="4031298"/>
            <a:ext cx="146715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산업 재해 유형 제공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관련 교육 및 정책 논의</a:t>
            </a:r>
            <a:endParaRPr lang="en-US" altLang="ko-KR" sz="9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5541B8-F68C-4ABE-AEA7-AB9AB26A145A}"/>
              </a:ext>
            </a:extLst>
          </p:cNvPr>
          <p:cNvSpPr/>
          <p:nvPr/>
        </p:nvSpPr>
        <p:spPr>
          <a:xfrm>
            <a:off x="10743976" y="1628503"/>
            <a:ext cx="1247564" cy="839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89A415-087B-4BB5-B715-E976B06C04EC}"/>
              </a:ext>
            </a:extLst>
          </p:cNvPr>
          <p:cNvSpPr/>
          <p:nvPr/>
        </p:nvSpPr>
        <p:spPr>
          <a:xfrm>
            <a:off x="-122637" y="4488268"/>
            <a:ext cx="58772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구직자 </a:t>
            </a:r>
            <a:r>
              <a:rPr lang="en-US" altLang="ko-KR" sz="1200" dirty="0"/>
              <a:t>: </a:t>
            </a:r>
            <a:r>
              <a:rPr lang="ko-KR" altLang="en-US" sz="1200" dirty="0"/>
              <a:t>지원을 희망하는 기업의 안전에 대한 관심도와 그에 따른 기업 내 정책을 살펴보며 기업 선택의 기준으로 삼음</a:t>
            </a:r>
            <a:endParaRPr lang="en-US" altLang="ko-KR" sz="12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기업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산업재해 예방에 따른 기업의 이미지 관리로 브랜드 이미지 제고 및 기업이 희망하는 구직자 확보 가능</a:t>
            </a:r>
            <a:endParaRPr lang="en-US" altLang="ko-KR" sz="1200" dirty="0">
              <a:latin typeface="+mj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정부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기업의 산업재해에 대한 자체적인 관리를 유도하여 사회적인 비용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67F2B60-9856-4B19-B071-3287A09A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02150"/>
              </p:ext>
            </p:extLst>
          </p:nvPr>
        </p:nvGraphicFramePr>
        <p:xfrm>
          <a:off x="778933" y="1439334"/>
          <a:ext cx="9465733" cy="4815078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박환표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한재구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공정기반의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건설현장 안전 위험도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평가지수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위험예측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시스템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(Ⅰ)”,(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한국건설기술연구원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년도 주요사업 연차보고서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창의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시드사업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),2018),KICT 2018-076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조예림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김연철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신윤석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의사결정나무기법을 이용한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사전 예측모델 개발”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,(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한국건축시공학회지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17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2017), 295~303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0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함초롬바탕" panose="0203060400010101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887" y="3144104"/>
            <a:ext cx="3786500" cy="3272442"/>
            <a:chOff x="1915887" y="3144104"/>
            <a:chExt cx="3786500" cy="327244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85" y="4792730"/>
              <a:ext cx="1246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37" y="3144104"/>
            <a:ext cx="3962970" cy="3382814"/>
            <a:chOff x="6697937" y="3144104"/>
            <a:chExt cx="3962970" cy="3382814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578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618" y="4792729"/>
              <a:ext cx="160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431602"/>
            <a:ext cx="114273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8D05E9C-8940-411F-AED5-817D1A31DCB2}"/>
              </a:ext>
            </a:extLst>
          </p:cNvPr>
          <p:cNvGrpSpPr/>
          <p:nvPr/>
        </p:nvGrpSpPr>
        <p:grpSpPr>
          <a:xfrm>
            <a:off x="584000" y="2571278"/>
            <a:ext cx="2447002" cy="2454109"/>
            <a:chOff x="584000" y="2571278"/>
            <a:chExt cx="2447002" cy="24541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3CD1D4-513E-4573-B1EF-7B5489CE1375}"/>
                </a:ext>
              </a:extLst>
            </p:cNvPr>
            <p:cNvGrpSpPr/>
            <p:nvPr/>
          </p:nvGrpSpPr>
          <p:grpSpPr>
            <a:xfrm>
              <a:off x="584000" y="2571278"/>
              <a:ext cx="2447002" cy="1568354"/>
              <a:chOff x="822650" y="2770853"/>
              <a:chExt cx="1945348" cy="1246831"/>
            </a:xfrm>
          </p:grpSpPr>
          <p:pic>
            <p:nvPicPr>
              <p:cNvPr id="33" name="그림 32">
                <a:hlinkClick r:id="rId2"/>
                <a:extLst>
                  <a:ext uri="{FF2B5EF4-FFF2-40B4-BE49-F238E27FC236}">
                    <a16:creationId xmlns:a16="http://schemas.microsoft.com/office/drawing/2014/main" id="{4CBB4424-431E-4E7E-94B5-5584F162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50" y="2777322"/>
                <a:ext cx="1240362" cy="124036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D48B23-A33B-4D80-8ABC-9E0279224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2916" y="3028590"/>
                <a:ext cx="899229" cy="33692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7B337F-88B5-419F-90A3-BA51E17F3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21146" y="2770853"/>
                <a:ext cx="846852" cy="27227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F6A02E-9366-4390-814B-6CC74C2A4476}"/>
                </a:ext>
              </a:extLst>
            </p:cNvPr>
            <p:cNvSpPr txBox="1"/>
            <p:nvPr/>
          </p:nvSpPr>
          <p:spPr>
            <a:xfrm>
              <a:off x="83767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크롤링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API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등의 경로를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이용한 데이터 수집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26F7E90-7398-4CA9-B71A-9A10A80EF659}"/>
              </a:ext>
            </a:extLst>
          </p:cNvPr>
          <p:cNvGrpSpPr/>
          <p:nvPr/>
        </p:nvGrpSpPr>
        <p:grpSpPr>
          <a:xfrm>
            <a:off x="3503340" y="2577550"/>
            <a:ext cx="2219834" cy="3094168"/>
            <a:chOff x="3503340" y="2577550"/>
            <a:chExt cx="2219834" cy="3094168"/>
          </a:xfrm>
        </p:grpSpPr>
        <p:pic>
          <p:nvPicPr>
            <p:cNvPr id="34" name="그림 33">
              <a:hlinkClick r:id="rId6"/>
              <a:extLst>
                <a:ext uri="{FF2B5EF4-FFF2-40B4-BE49-F238E27FC236}">
                  <a16:creationId xmlns:a16="http://schemas.microsoft.com/office/drawing/2014/main" id="{06C7FD6B-3ED9-4BBF-81CD-DE6B88AD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118" y="2577550"/>
              <a:ext cx="1562278" cy="156227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B04DF7-75C8-488A-B10D-ABEC3A1F6973}"/>
                </a:ext>
              </a:extLst>
            </p:cNvPr>
            <p:cNvSpPr txBox="1"/>
            <p:nvPr/>
          </p:nvSpPr>
          <p:spPr>
            <a:xfrm>
              <a:off x="3503340" y="4286723"/>
              <a:ext cx="2219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EDA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통한 수집한 데이터의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 분석과 분석 결과를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통한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방법 결정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진행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87DDBAE-3939-43EE-B35C-299F5B7ED7D2}"/>
              </a:ext>
            </a:extLst>
          </p:cNvPr>
          <p:cNvGrpSpPr/>
          <p:nvPr/>
        </p:nvGrpSpPr>
        <p:grpSpPr>
          <a:xfrm>
            <a:off x="6436119" y="2577550"/>
            <a:ext cx="2128372" cy="2447837"/>
            <a:chOff x="6436119" y="2577550"/>
            <a:chExt cx="2128372" cy="2447837"/>
          </a:xfrm>
        </p:grpSpPr>
        <p:pic>
          <p:nvPicPr>
            <p:cNvPr id="44" name="그림 43">
              <a:hlinkClick r:id="rId8"/>
              <a:extLst>
                <a:ext uri="{FF2B5EF4-FFF2-40B4-BE49-F238E27FC236}">
                  <a16:creationId xmlns:a16="http://schemas.microsoft.com/office/drawing/2014/main" id="{75A7E622-CE6D-4A55-919B-D11FF08E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166" y="2577550"/>
              <a:ext cx="1562278" cy="156227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49BE7F-4BE5-476C-8542-9741C2250710}"/>
                </a:ext>
              </a:extLst>
            </p:cNvPr>
            <p:cNvSpPr txBox="1"/>
            <p:nvPr/>
          </p:nvSpPr>
          <p:spPr>
            <a:xfrm>
              <a:off x="6436119" y="4286723"/>
              <a:ext cx="212837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전처리를 진행한 데이터에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머신러닝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모델 훈련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AEAF53-B4E7-4B12-81CC-E973AF449C50}"/>
              </a:ext>
            </a:extLst>
          </p:cNvPr>
          <p:cNvGrpSpPr/>
          <p:nvPr/>
        </p:nvGrpSpPr>
        <p:grpSpPr>
          <a:xfrm>
            <a:off x="9417528" y="2577550"/>
            <a:ext cx="1939646" cy="2447837"/>
            <a:chOff x="9417528" y="2577550"/>
            <a:chExt cx="1939646" cy="2447837"/>
          </a:xfrm>
        </p:grpSpPr>
        <p:pic>
          <p:nvPicPr>
            <p:cNvPr id="43" name="그림 42">
              <a:hlinkClick r:id="rId10"/>
              <a:extLst>
                <a:ext uri="{FF2B5EF4-FFF2-40B4-BE49-F238E27FC236}">
                  <a16:creationId xmlns:a16="http://schemas.microsoft.com/office/drawing/2014/main" id="{37CC9F93-5357-4D82-BF97-D065D60F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06212" y="2577550"/>
              <a:ext cx="1562278" cy="1562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F54767-595B-420B-AD58-8EF8587AFD07}"/>
                </a:ext>
              </a:extLst>
            </p:cNvPr>
            <p:cNvSpPr txBox="1"/>
            <p:nvPr/>
          </p:nvSpPr>
          <p:spPr>
            <a:xfrm>
              <a:off x="941752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 성능 평가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최종 결론 도출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31A503-284B-493D-B868-04B509062665}"/>
              </a:ext>
            </a:extLst>
          </p:cNvPr>
          <p:cNvGrpSpPr/>
          <p:nvPr/>
        </p:nvGrpSpPr>
        <p:grpSpPr>
          <a:xfrm>
            <a:off x="2930489" y="3811027"/>
            <a:ext cx="572852" cy="269020"/>
            <a:chOff x="3923904" y="1680015"/>
            <a:chExt cx="1939646" cy="910887"/>
          </a:xfrm>
        </p:grpSpPr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742BE3EC-1B4B-41A6-9869-3B2EDD4C92E9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92A633E7-C554-4175-A841-2D515A3BBE17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FE3F0F5F-8A92-4E27-BB31-53A39A58BE7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B46060-825E-4D2E-8424-609D93F493D8}"/>
              </a:ext>
            </a:extLst>
          </p:cNvPr>
          <p:cNvGrpSpPr/>
          <p:nvPr/>
        </p:nvGrpSpPr>
        <p:grpSpPr>
          <a:xfrm>
            <a:off x="5723174" y="3811027"/>
            <a:ext cx="572852" cy="269020"/>
            <a:chOff x="3923904" y="1680015"/>
            <a:chExt cx="1939646" cy="910887"/>
          </a:xfrm>
        </p:grpSpPr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6A7DF660-2B0C-48C2-AA56-E16E05335A46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FDD1E3A1-9BF0-4F1C-830C-229EF1E56F4D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E3700E51-5527-41BB-B57A-6DA850624D06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6039E83-7EC2-46E2-B88C-FCEEF06F35B4}"/>
              </a:ext>
            </a:extLst>
          </p:cNvPr>
          <p:cNvGrpSpPr/>
          <p:nvPr/>
        </p:nvGrpSpPr>
        <p:grpSpPr>
          <a:xfrm>
            <a:off x="8704585" y="3811027"/>
            <a:ext cx="572852" cy="269020"/>
            <a:chOff x="3923904" y="1680015"/>
            <a:chExt cx="1939646" cy="910887"/>
          </a:xfrm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8F2AC19E-9CA5-480C-B7C5-33BCB90C8174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A4DD48F8-1899-4B54-B779-0A952ECF7051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B9FA132B-0B74-4A19-8060-B40EC5B8124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638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건설재해 예측 모델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위험도 평가 지수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5306</Words>
  <Application>Microsoft Office PowerPoint</Application>
  <PresentationFormat>와이드스크린</PresentationFormat>
  <Paragraphs>1350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Noto Sans KR</vt:lpstr>
      <vt:lpstr>Pretendard JP</vt:lpstr>
      <vt:lpstr>나눔스퀘어 ExtraBold</vt:lpstr>
      <vt:lpstr>나눔스퀘어 Light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진규 이</cp:lastModifiedBy>
  <cp:revision>142</cp:revision>
  <dcterms:created xsi:type="dcterms:W3CDTF">2020-09-07T02:34:06Z</dcterms:created>
  <dcterms:modified xsi:type="dcterms:W3CDTF">2024-05-29T05:39:23Z</dcterms:modified>
</cp:coreProperties>
</file>